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092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76" r:id="rId8"/>
    <p:sldId id="262" r:id="rId9"/>
    <p:sldId id="263" r:id="rId10"/>
    <p:sldId id="264" r:id="rId11"/>
    <p:sldId id="266" r:id="rId12"/>
    <p:sldId id="268" r:id="rId13"/>
    <p:sldId id="269" r:id="rId14"/>
    <p:sldId id="270" r:id="rId15"/>
    <p:sldId id="271" r:id="rId16"/>
    <p:sldId id="277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08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0624CD-9B0B-4E0B-AEBF-FBDE7A04B50A}" type="doc">
      <dgm:prSet loTypeId="urn:microsoft.com/office/officeart/2005/8/layout/pyramid2" loCatId="pyramid" qsTypeId="urn:microsoft.com/office/officeart/2005/8/quickstyle/simple5" qsCatId="simple" csTypeId="urn:microsoft.com/office/officeart/2005/8/colors/accent3_4" csCatId="accent3" phldr="1"/>
      <dgm:spPr/>
    </dgm:pt>
    <dgm:pt modelId="{204DC3DE-37AB-415A-88C5-51B9EAB7A095}">
      <dgm:prSet phldrT="[نص]" custT="1"/>
      <dgm:spPr/>
      <dgm:t>
        <a:bodyPr/>
        <a:lstStyle/>
        <a:p>
          <a:pPr algn="r" rtl="1"/>
          <a:endParaRPr lang="ar-SY" sz="2400" b="1" dirty="0" smtClean="0">
            <a:solidFill>
              <a:srgbClr val="FF0000"/>
            </a:solidFill>
          </a:endParaRPr>
        </a:p>
        <a:p>
          <a:pPr algn="r" rtl="1"/>
          <a:endParaRPr lang="ar-SY" sz="2400" b="1" dirty="0" smtClean="0">
            <a:solidFill>
              <a:srgbClr val="FF0000"/>
            </a:solidFill>
          </a:endParaRPr>
        </a:p>
        <a:p>
          <a:pPr algn="r" rtl="1"/>
          <a:r>
            <a:rPr lang="ar-SY" sz="2400" b="1" dirty="0" smtClean="0">
              <a:solidFill>
                <a:srgbClr val="FF0000"/>
              </a:solidFill>
            </a:rPr>
            <a:t>داء </a:t>
          </a:r>
          <a:r>
            <a:rPr lang="ar-SY" sz="2400" b="1" dirty="0" err="1" smtClean="0">
              <a:solidFill>
                <a:srgbClr val="FF0000"/>
              </a:solidFill>
            </a:rPr>
            <a:t>زلاقي</a:t>
          </a:r>
          <a:r>
            <a:rPr lang="ar-SY" sz="2400" b="1" dirty="0" smtClean="0">
              <a:solidFill>
                <a:srgbClr val="FF0000"/>
              </a:solidFill>
            </a:rPr>
            <a:t> كلاسيكي</a:t>
          </a:r>
        </a:p>
        <a:p>
          <a:pPr algn="r" rtl="1"/>
          <a:r>
            <a:rPr lang="ar-SY" sz="2400" dirty="0" err="1" smtClean="0"/>
            <a:t>تضاهرات</a:t>
          </a:r>
          <a:r>
            <a:rPr lang="ar-SY" sz="2400" dirty="0" smtClean="0"/>
            <a:t> نموذجية</a:t>
          </a:r>
        </a:p>
        <a:p>
          <a:pPr algn="r" rtl="1"/>
          <a:r>
            <a:rPr lang="ar-SY" sz="2400" dirty="0" smtClean="0"/>
            <a:t>وجود </a:t>
          </a:r>
          <a:r>
            <a:rPr lang="en-US" sz="2400" dirty="0" smtClean="0"/>
            <a:t>EMA</a:t>
          </a:r>
          <a:endParaRPr lang="ar-SY" sz="2400" dirty="0" smtClean="0"/>
        </a:p>
        <a:p>
          <a:pPr algn="r" rtl="1"/>
          <a:r>
            <a:rPr lang="ar-SY" sz="2400" dirty="0" err="1" smtClean="0"/>
            <a:t>خزعة</a:t>
          </a:r>
          <a:r>
            <a:rPr lang="ar-SY" sz="2400" dirty="0" smtClean="0"/>
            <a:t> مشخصة</a:t>
          </a:r>
        </a:p>
        <a:p>
          <a:pPr algn="r" rtl="1"/>
          <a:endParaRPr lang="ar-SY" sz="2400" dirty="0" smtClean="0"/>
        </a:p>
        <a:p>
          <a:pPr algn="r" rtl="1"/>
          <a:endParaRPr lang="en-US" sz="2000" dirty="0" smtClean="0"/>
        </a:p>
        <a:p>
          <a:pPr algn="r" rtl="1"/>
          <a:endParaRPr lang="ar-SA" sz="700" dirty="0"/>
        </a:p>
      </dgm:t>
    </dgm:pt>
    <dgm:pt modelId="{C11BF416-C82B-4D54-948F-BEA2AAA623AB}" type="parTrans" cxnId="{2DEB6D43-F93C-424A-8008-AE9D06AFBF48}">
      <dgm:prSet/>
      <dgm:spPr/>
      <dgm:t>
        <a:bodyPr/>
        <a:lstStyle/>
        <a:p>
          <a:pPr rtl="1"/>
          <a:endParaRPr lang="ar-SA"/>
        </a:p>
      </dgm:t>
    </dgm:pt>
    <dgm:pt modelId="{33774856-988A-4644-93B7-9ABC18A0681E}" type="sibTrans" cxnId="{2DEB6D43-F93C-424A-8008-AE9D06AFBF48}">
      <dgm:prSet/>
      <dgm:spPr/>
      <dgm:t>
        <a:bodyPr/>
        <a:lstStyle/>
        <a:p>
          <a:pPr rtl="1"/>
          <a:endParaRPr lang="ar-SA"/>
        </a:p>
      </dgm:t>
    </dgm:pt>
    <dgm:pt modelId="{16BFF62D-FA7A-4B85-B2A6-0A97A901ACDF}">
      <dgm:prSet phldrT="[نص]" custT="1"/>
      <dgm:spPr/>
      <dgm:t>
        <a:bodyPr/>
        <a:lstStyle/>
        <a:p>
          <a:pPr algn="r" rtl="1"/>
          <a:r>
            <a:rPr lang="ar-SY" sz="2400" b="1" u="none" dirty="0" smtClean="0">
              <a:solidFill>
                <a:srgbClr val="FF0000"/>
              </a:solidFill>
            </a:rPr>
            <a:t>داء </a:t>
          </a:r>
          <a:r>
            <a:rPr lang="ar-SY" sz="2400" b="1" u="none" dirty="0" err="1" smtClean="0">
              <a:solidFill>
                <a:srgbClr val="FF0000"/>
              </a:solidFill>
            </a:rPr>
            <a:t>زلاقي</a:t>
          </a:r>
          <a:r>
            <a:rPr lang="ar-SY" sz="2400" b="1" u="none" dirty="0" smtClean="0">
              <a:solidFill>
                <a:srgbClr val="FF0000"/>
              </a:solidFill>
            </a:rPr>
            <a:t> غير كلاسيكي</a:t>
          </a:r>
        </a:p>
        <a:p>
          <a:pPr algn="r" rtl="1"/>
          <a:r>
            <a:rPr lang="ar-SY" sz="2000" dirty="0" smtClean="0"/>
            <a:t>تظاهرات غير نموذجية</a:t>
          </a:r>
        </a:p>
        <a:p>
          <a:pPr algn="r" rtl="1"/>
          <a:r>
            <a:rPr lang="ar-SY" sz="2000" dirty="0" smtClean="0"/>
            <a:t>وجود </a:t>
          </a:r>
          <a:r>
            <a:rPr lang="en-US" sz="2000" dirty="0" smtClean="0"/>
            <a:t>EMA</a:t>
          </a:r>
        </a:p>
        <a:p>
          <a:pPr algn="r" rtl="1"/>
          <a:r>
            <a:rPr lang="ar-SY" sz="2000" dirty="0" err="1" smtClean="0"/>
            <a:t>خزعة</a:t>
          </a:r>
          <a:r>
            <a:rPr lang="ar-SY" sz="2000" dirty="0" smtClean="0"/>
            <a:t> مشخصة</a:t>
          </a:r>
          <a:endParaRPr lang="ar-SA" sz="2000" dirty="0"/>
        </a:p>
      </dgm:t>
    </dgm:pt>
    <dgm:pt modelId="{1725AAFF-1625-47D8-A81B-A1D7AAF4C99F}" type="parTrans" cxnId="{CEF286EE-6DF0-44FE-B11C-DF79E123A89D}">
      <dgm:prSet/>
      <dgm:spPr/>
      <dgm:t>
        <a:bodyPr/>
        <a:lstStyle/>
        <a:p>
          <a:pPr rtl="1"/>
          <a:endParaRPr lang="ar-SA"/>
        </a:p>
      </dgm:t>
    </dgm:pt>
    <dgm:pt modelId="{56F037C7-F1AD-42B9-AC95-4FD8ED5DE0A1}" type="sibTrans" cxnId="{CEF286EE-6DF0-44FE-B11C-DF79E123A89D}">
      <dgm:prSet/>
      <dgm:spPr/>
      <dgm:t>
        <a:bodyPr/>
        <a:lstStyle/>
        <a:p>
          <a:pPr rtl="1"/>
          <a:endParaRPr lang="ar-SA"/>
        </a:p>
      </dgm:t>
    </dgm:pt>
    <dgm:pt modelId="{A2C96502-C235-4A8A-B38C-0569505A491F}">
      <dgm:prSet phldrT="[نص]" custT="1"/>
      <dgm:spPr/>
      <dgm:t>
        <a:bodyPr/>
        <a:lstStyle/>
        <a:p>
          <a:pPr algn="r" rtl="1"/>
          <a:r>
            <a:rPr lang="ar-SY" sz="2400" b="1" dirty="0" smtClean="0">
              <a:solidFill>
                <a:srgbClr val="FF0000"/>
              </a:solidFill>
            </a:rPr>
            <a:t>داء </a:t>
          </a:r>
          <a:r>
            <a:rPr lang="ar-SY" sz="2400" b="1" dirty="0" err="1" smtClean="0">
              <a:solidFill>
                <a:srgbClr val="FF0000"/>
              </a:solidFill>
            </a:rPr>
            <a:t>زلاقي</a:t>
          </a:r>
          <a:r>
            <a:rPr lang="ar-SY" sz="2400" b="1" dirty="0" smtClean="0">
              <a:solidFill>
                <a:srgbClr val="FF0000"/>
              </a:solidFill>
            </a:rPr>
            <a:t> صامت</a:t>
          </a:r>
        </a:p>
        <a:p>
          <a:pPr algn="r" rtl="1"/>
          <a:r>
            <a:rPr lang="ar-SY" sz="2400" dirty="0" smtClean="0"/>
            <a:t>غير عرضي</a:t>
          </a:r>
        </a:p>
        <a:p>
          <a:pPr algn="r" rtl="1"/>
          <a:r>
            <a:rPr lang="ar-SY" sz="2400" dirty="0" smtClean="0"/>
            <a:t>وجود </a:t>
          </a:r>
          <a:r>
            <a:rPr lang="en-US" sz="2400" dirty="0" smtClean="0"/>
            <a:t>EMA</a:t>
          </a:r>
          <a:endParaRPr lang="ar-SY" sz="2400" dirty="0" smtClean="0"/>
        </a:p>
        <a:p>
          <a:pPr algn="r" rtl="1"/>
          <a:r>
            <a:rPr lang="ar-SY" sz="2400" dirty="0" err="1" smtClean="0"/>
            <a:t>خزعة</a:t>
          </a:r>
          <a:r>
            <a:rPr lang="ar-SY" sz="2400" dirty="0" smtClean="0"/>
            <a:t> مشخصة</a:t>
          </a:r>
          <a:endParaRPr lang="ar-SA" sz="2400" dirty="0"/>
        </a:p>
      </dgm:t>
    </dgm:pt>
    <dgm:pt modelId="{3BADABB1-FE6F-462A-8C76-5BFE049C74B2}" type="parTrans" cxnId="{F9079AA6-A0A1-4124-B4A1-9739080FBA1B}">
      <dgm:prSet/>
      <dgm:spPr/>
      <dgm:t>
        <a:bodyPr/>
        <a:lstStyle/>
        <a:p>
          <a:pPr rtl="1"/>
          <a:endParaRPr lang="ar-SA"/>
        </a:p>
      </dgm:t>
    </dgm:pt>
    <dgm:pt modelId="{0D829B63-E4AF-41AC-A314-D0FF2F51952E}" type="sibTrans" cxnId="{F9079AA6-A0A1-4124-B4A1-9739080FBA1B}">
      <dgm:prSet/>
      <dgm:spPr/>
      <dgm:t>
        <a:bodyPr/>
        <a:lstStyle/>
        <a:p>
          <a:pPr rtl="1"/>
          <a:endParaRPr lang="ar-SA"/>
        </a:p>
      </dgm:t>
    </dgm:pt>
    <dgm:pt modelId="{2AD84CE5-C534-45CA-A7C8-3A4D620A2349}" type="pres">
      <dgm:prSet presAssocID="{640624CD-9B0B-4E0B-AEBF-FBDE7A04B50A}" presName="compositeShape" presStyleCnt="0">
        <dgm:presLayoutVars>
          <dgm:dir/>
          <dgm:resizeHandles/>
        </dgm:presLayoutVars>
      </dgm:prSet>
      <dgm:spPr/>
    </dgm:pt>
    <dgm:pt modelId="{64F45C09-D80C-4B44-9E3A-4EAAA03A603B}" type="pres">
      <dgm:prSet presAssocID="{640624CD-9B0B-4E0B-AEBF-FBDE7A04B50A}" presName="pyramid" presStyleLbl="node1" presStyleIdx="0" presStyleCnt="1" custScaleX="120139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</dgm:pt>
    <dgm:pt modelId="{54384C44-67C7-4AD8-A791-01D95703D2E2}" type="pres">
      <dgm:prSet presAssocID="{640624CD-9B0B-4E0B-AEBF-FBDE7A04B50A}" presName="theList" presStyleCnt="0"/>
      <dgm:spPr/>
    </dgm:pt>
    <dgm:pt modelId="{456CE5B9-2A9C-4DF7-88BD-3F8E0B76008D}" type="pres">
      <dgm:prSet presAssocID="{204DC3DE-37AB-415A-88C5-51B9EAB7A095}" presName="aNode" presStyleLbl="fgAcc1" presStyleIdx="0" presStyleCnt="3" custScaleX="97436" custScaleY="271458" custLinFactNeighborX="-1709" custLinFactNeighborY="-533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1176E1A-8438-4A63-8F6E-8E9E793908CB}" type="pres">
      <dgm:prSet presAssocID="{204DC3DE-37AB-415A-88C5-51B9EAB7A095}" presName="aSpace" presStyleCnt="0"/>
      <dgm:spPr/>
    </dgm:pt>
    <dgm:pt modelId="{9497C410-76CE-46D8-804C-CD026A903D4E}" type="pres">
      <dgm:prSet presAssocID="{16BFF62D-FA7A-4B85-B2A6-0A97A901ACDF}" presName="aNode" presStyleLbl="fgAcc1" presStyleIdx="1" presStyleCnt="3" custScaleX="96581" custScaleY="221717" custLinFactY="1127" custLinFactNeighborX="-427" custLinFactNeighborY="10000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66AE64C-3E8B-477F-9BD6-C17C8D6DCDC0}" type="pres">
      <dgm:prSet presAssocID="{16BFF62D-FA7A-4B85-B2A6-0A97A901ACDF}" presName="aSpace" presStyleCnt="0"/>
      <dgm:spPr/>
    </dgm:pt>
    <dgm:pt modelId="{3443FAFC-25E4-4178-881D-46A29EA1F8DF}" type="pres">
      <dgm:prSet presAssocID="{A2C96502-C235-4A8A-B38C-0569505A491F}" presName="aNode" presStyleLbl="fgAcc1" presStyleIdx="2" presStyleCnt="3" custAng="0" custScaleY="263330" custLinFactY="20977" custLinFactNeighborX="-427" custLinFactNeighborY="10000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D3A8ED5-515B-4366-8D7F-172A96A6FA1A}" type="pres">
      <dgm:prSet presAssocID="{A2C96502-C235-4A8A-B38C-0569505A491F}" presName="aSpace" presStyleCnt="0"/>
      <dgm:spPr/>
    </dgm:pt>
  </dgm:ptLst>
  <dgm:cxnLst>
    <dgm:cxn modelId="{7F91E227-002A-4CAD-88E4-10B91DC6B8CF}" type="presOf" srcId="{A2C96502-C235-4A8A-B38C-0569505A491F}" destId="{3443FAFC-25E4-4178-881D-46A29EA1F8DF}" srcOrd="0" destOrd="0" presId="urn:microsoft.com/office/officeart/2005/8/layout/pyramid2"/>
    <dgm:cxn modelId="{752367DB-56E1-43E5-85EB-AD392B414F25}" type="presOf" srcId="{16BFF62D-FA7A-4B85-B2A6-0A97A901ACDF}" destId="{9497C410-76CE-46D8-804C-CD026A903D4E}" srcOrd="0" destOrd="0" presId="urn:microsoft.com/office/officeart/2005/8/layout/pyramid2"/>
    <dgm:cxn modelId="{A8EB39D8-1DD1-4B21-BADA-C15453E758D0}" type="presOf" srcId="{204DC3DE-37AB-415A-88C5-51B9EAB7A095}" destId="{456CE5B9-2A9C-4DF7-88BD-3F8E0B76008D}" srcOrd="0" destOrd="0" presId="urn:microsoft.com/office/officeart/2005/8/layout/pyramid2"/>
    <dgm:cxn modelId="{E9CFA477-69D0-45F3-8A20-0F06728935C8}" type="presOf" srcId="{640624CD-9B0B-4E0B-AEBF-FBDE7A04B50A}" destId="{2AD84CE5-C534-45CA-A7C8-3A4D620A2349}" srcOrd="0" destOrd="0" presId="urn:microsoft.com/office/officeart/2005/8/layout/pyramid2"/>
    <dgm:cxn modelId="{CEF286EE-6DF0-44FE-B11C-DF79E123A89D}" srcId="{640624CD-9B0B-4E0B-AEBF-FBDE7A04B50A}" destId="{16BFF62D-FA7A-4B85-B2A6-0A97A901ACDF}" srcOrd="1" destOrd="0" parTransId="{1725AAFF-1625-47D8-A81B-A1D7AAF4C99F}" sibTransId="{56F037C7-F1AD-42B9-AC95-4FD8ED5DE0A1}"/>
    <dgm:cxn modelId="{F9079AA6-A0A1-4124-B4A1-9739080FBA1B}" srcId="{640624CD-9B0B-4E0B-AEBF-FBDE7A04B50A}" destId="{A2C96502-C235-4A8A-B38C-0569505A491F}" srcOrd="2" destOrd="0" parTransId="{3BADABB1-FE6F-462A-8C76-5BFE049C74B2}" sibTransId="{0D829B63-E4AF-41AC-A314-D0FF2F51952E}"/>
    <dgm:cxn modelId="{2DEB6D43-F93C-424A-8008-AE9D06AFBF48}" srcId="{640624CD-9B0B-4E0B-AEBF-FBDE7A04B50A}" destId="{204DC3DE-37AB-415A-88C5-51B9EAB7A095}" srcOrd="0" destOrd="0" parTransId="{C11BF416-C82B-4D54-948F-BEA2AAA623AB}" sibTransId="{33774856-988A-4644-93B7-9ABC18A0681E}"/>
    <dgm:cxn modelId="{4FAB275C-E69A-4CB6-A327-737AE065565B}" type="presParOf" srcId="{2AD84CE5-C534-45CA-A7C8-3A4D620A2349}" destId="{64F45C09-D80C-4B44-9E3A-4EAAA03A603B}" srcOrd="0" destOrd="0" presId="urn:microsoft.com/office/officeart/2005/8/layout/pyramid2"/>
    <dgm:cxn modelId="{BDE9BBF9-A088-4E45-A08E-87029140DF8B}" type="presParOf" srcId="{2AD84CE5-C534-45CA-A7C8-3A4D620A2349}" destId="{54384C44-67C7-4AD8-A791-01D95703D2E2}" srcOrd="1" destOrd="0" presId="urn:microsoft.com/office/officeart/2005/8/layout/pyramid2"/>
    <dgm:cxn modelId="{2B5518DB-5454-4217-BE9E-169B4C36C7B2}" type="presParOf" srcId="{54384C44-67C7-4AD8-A791-01D95703D2E2}" destId="{456CE5B9-2A9C-4DF7-88BD-3F8E0B76008D}" srcOrd="0" destOrd="0" presId="urn:microsoft.com/office/officeart/2005/8/layout/pyramid2"/>
    <dgm:cxn modelId="{3276A34C-70EF-4FB2-99E5-D51ED23F8D5F}" type="presParOf" srcId="{54384C44-67C7-4AD8-A791-01D95703D2E2}" destId="{11176E1A-8438-4A63-8F6E-8E9E793908CB}" srcOrd="1" destOrd="0" presId="urn:microsoft.com/office/officeart/2005/8/layout/pyramid2"/>
    <dgm:cxn modelId="{0BA1D1EE-CBA5-4DD8-8BFA-2F7407EAD0CB}" type="presParOf" srcId="{54384C44-67C7-4AD8-A791-01D95703D2E2}" destId="{9497C410-76CE-46D8-804C-CD026A903D4E}" srcOrd="2" destOrd="0" presId="urn:microsoft.com/office/officeart/2005/8/layout/pyramid2"/>
    <dgm:cxn modelId="{F39A5777-98FB-4C33-BDC9-FDE30245F5D8}" type="presParOf" srcId="{54384C44-67C7-4AD8-A791-01D95703D2E2}" destId="{F66AE64C-3E8B-477F-9BD6-C17C8D6DCDC0}" srcOrd="3" destOrd="0" presId="urn:microsoft.com/office/officeart/2005/8/layout/pyramid2"/>
    <dgm:cxn modelId="{5B1998F9-0ECF-4DC3-BC07-85A48D6F5DE7}" type="presParOf" srcId="{54384C44-67C7-4AD8-A791-01D95703D2E2}" destId="{3443FAFC-25E4-4178-881D-46A29EA1F8DF}" srcOrd="4" destOrd="0" presId="urn:microsoft.com/office/officeart/2005/8/layout/pyramid2"/>
    <dgm:cxn modelId="{284B4043-6C2C-4766-B3D8-D27BAAA3F58E}" type="presParOf" srcId="{54384C44-67C7-4AD8-A791-01D95703D2E2}" destId="{8D3A8ED5-515B-4366-8D7F-172A96A6FA1A}" srcOrd="5" destOrd="0" presId="urn:microsoft.com/office/officeart/2005/8/layout/pyramid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BE26F1C-2A12-41E7-B340-2858ED3AA4E8}" type="datetimeFigureOut">
              <a:rPr lang="ar-SA" smtClean="0"/>
              <a:pPr/>
              <a:t>02/02/1430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A484939-B131-47B5-8437-F45D4627C447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84939-B131-47B5-8437-F45D4627C447}" type="slidenum">
              <a:rPr lang="ar-SA" smtClean="0"/>
              <a:pPr/>
              <a:t>1</a:t>
            </a:fld>
            <a:endParaRPr lang="ar-S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84939-B131-47B5-8437-F45D4627C447}" type="slidenum">
              <a:rPr lang="ar-SA" smtClean="0"/>
              <a:pPr/>
              <a:t>10</a:t>
            </a:fld>
            <a:endParaRPr lang="ar-S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84939-B131-47B5-8437-F45D4627C447}" type="slidenum">
              <a:rPr lang="ar-SA" smtClean="0"/>
              <a:pPr/>
              <a:t>11</a:t>
            </a:fld>
            <a:endParaRPr lang="ar-S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84939-B131-47B5-8437-F45D4627C447}" type="slidenum">
              <a:rPr lang="ar-SA" smtClean="0"/>
              <a:pPr/>
              <a:t>12</a:t>
            </a:fld>
            <a:endParaRPr lang="ar-S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84939-B131-47B5-8437-F45D4627C447}" type="slidenum">
              <a:rPr lang="ar-SA" smtClean="0"/>
              <a:pPr/>
              <a:t>13</a:t>
            </a:fld>
            <a:endParaRPr lang="ar-S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84939-B131-47B5-8437-F45D4627C447}" type="slidenum">
              <a:rPr lang="ar-SA" smtClean="0"/>
              <a:pPr/>
              <a:t>14</a:t>
            </a:fld>
            <a:endParaRPr lang="ar-S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84939-B131-47B5-8437-F45D4627C447}" type="slidenum">
              <a:rPr lang="ar-SA" smtClean="0"/>
              <a:pPr/>
              <a:t>15</a:t>
            </a:fld>
            <a:endParaRPr lang="ar-S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84939-B131-47B5-8437-F45D4627C447}" type="slidenum">
              <a:rPr lang="ar-SA" smtClean="0"/>
              <a:pPr/>
              <a:t>16</a:t>
            </a:fld>
            <a:endParaRPr lang="ar-S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84939-B131-47B5-8437-F45D4627C447}" type="slidenum">
              <a:rPr lang="ar-SA" smtClean="0"/>
              <a:pPr/>
              <a:t>17</a:t>
            </a:fld>
            <a:endParaRPr lang="ar-S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84939-B131-47B5-8437-F45D4627C447}" type="slidenum">
              <a:rPr lang="ar-SA" smtClean="0"/>
              <a:pPr/>
              <a:t>18</a:t>
            </a:fld>
            <a:endParaRPr lang="ar-S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84939-B131-47B5-8437-F45D4627C447}" type="slidenum">
              <a:rPr lang="ar-SA" smtClean="0"/>
              <a:pPr/>
              <a:t>19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84939-B131-47B5-8437-F45D4627C447}" type="slidenum">
              <a:rPr lang="ar-SA" smtClean="0"/>
              <a:pPr/>
              <a:t>2</a:t>
            </a:fld>
            <a:endParaRPr lang="ar-S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84939-B131-47B5-8437-F45D4627C447}" type="slidenum">
              <a:rPr lang="ar-SA" smtClean="0"/>
              <a:pPr/>
              <a:t>20</a:t>
            </a:fld>
            <a:endParaRPr lang="ar-S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84939-B131-47B5-8437-F45D4627C447}" type="slidenum">
              <a:rPr lang="ar-SA" smtClean="0"/>
              <a:pPr/>
              <a:t>3</a:t>
            </a:fld>
            <a:endParaRPr lang="ar-S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84939-B131-47B5-8437-F45D4627C447}" type="slidenum">
              <a:rPr lang="ar-SA" smtClean="0"/>
              <a:pPr/>
              <a:t>4</a:t>
            </a:fld>
            <a:endParaRPr lang="ar-S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84939-B131-47B5-8437-F45D4627C447}" type="slidenum">
              <a:rPr lang="ar-SA" smtClean="0"/>
              <a:pPr/>
              <a:t>5</a:t>
            </a:fld>
            <a:endParaRPr lang="ar-S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84939-B131-47B5-8437-F45D4627C447}" type="slidenum">
              <a:rPr lang="ar-SA" smtClean="0"/>
              <a:pPr/>
              <a:t>6</a:t>
            </a:fld>
            <a:endParaRPr lang="ar-S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84939-B131-47B5-8437-F45D4627C447}" type="slidenum">
              <a:rPr lang="ar-SA" smtClean="0"/>
              <a:pPr/>
              <a:t>7</a:t>
            </a:fld>
            <a:endParaRPr lang="ar-S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84939-B131-47B5-8437-F45D4627C447}" type="slidenum">
              <a:rPr lang="ar-SA" smtClean="0"/>
              <a:pPr/>
              <a:t>8</a:t>
            </a:fld>
            <a:endParaRPr lang="ar-S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84939-B131-47B5-8437-F45D4627C447}" type="slidenum">
              <a:rPr lang="ar-SA" smtClean="0"/>
              <a:pPr/>
              <a:t>9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D0A1-8557-4685-BD36-3682BBD04281}" type="datetimeFigureOut">
              <a:rPr lang="ar-SA" smtClean="0"/>
              <a:pPr/>
              <a:t>02/02/1430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4B8B1-9DA7-4482-83B8-AC8927C2096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D0A1-8557-4685-BD36-3682BBD04281}" type="datetimeFigureOut">
              <a:rPr lang="ar-SA" smtClean="0"/>
              <a:pPr/>
              <a:t>02/02/1430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4B8B1-9DA7-4482-83B8-AC8927C2096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D0A1-8557-4685-BD36-3682BBD04281}" type="datetimeFigureOut">
              <a:rPr lang="ar-SA" smtClean="0"/>
              <a:pPr/>
              <a:t>02/02/1430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4B8B1-9DA7-4482-83B8-AC8927C2096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D0A1-8557-4685-BD36-3682BBD04281}" type="datetimeFigureOut">
              <a:rPr lang="ar-SA" smtClean="0"/>
              <a:pPr/>
              <a:t>02/02/1430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4B8B1-9DA7-4482-83B8-AC8927C2096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D0A1-8557-4685-BD36-3682BBD04281}" type="datetimeFigureOut">
              <a:rPr lang="ar-SA" smtClean="0"/>
              <a:pPr/>
              <a:t>02/02/1430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4B8B1-9DA7-4482-83B8-AC8927C2096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D0A1-8557-4685-BD36-3682BBD04281}" type="datetimeFigureOut">
              <a:rPr lang="ar-SA" smtClean="0"/>
              <a:pPr/>
              <a:t>02/02/1430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4B8B1-9DA7-4482-83B8-AC8927C2096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D0A1-8557-4685-BD36-3682BBD04281}" type="datetimeFigureOut">
              <a:rPr lang="ar-SA" smtClean="0"/>
              <a:pPr/>
              <a:t>02/02/1430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4B8B1-9DA7-4482-83B8-AC8927C2096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D0A1-8557-4685-BD36-3682BBD04281}" type="datetimeFigureOut">
              <a:rPr lang="ar-SA" smtClean="0"/>
              <a:pPr/>
              <a:t>02/02/1430</a:t>
            </a:fld>
            <a:endParaRPr lang="ar-SA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04B8B1-9DA7-4482-83B8-AC8927C20966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D0A1-8557-4685-BD36-3682BBD04281}" type="datetimeFigureOut">
              <a:rPr lang="ar-SA" smtClean="0"/>
              <a:pPr/>
              <a:t>02/02/1430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4B8B1-9DA7-4482-83B8-AC8927C2096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D0A1-8557-4685-BD36-3682BBD04281}" type="datetimeFigureOut">
              <a:rPr lang="ar-SA" smtClean="0"/>
              <a:pPr/>
              <a:t>02/02/1430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804B8B1-9DA7-4482-83B8-AC8927C2096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41CD0A1-8557-4685-BD36-3682BBD04281}" type="datetimeFigureOut">
              <a:rPr lang="ar-SA" smtClean="0"/>
              <a:pPr/>
              <a:t>02/02/1430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4B8B1-9DA7-4482-83B8-AC8927C2096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41CD0A1-8557-4685-BD36-3682BBD04281}" type="datetimeFigureOut">
              <a:rPr lang="ar-SA" smtClean="0"/>
              <a:pPr/>
              <a:t>02/02/1430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804B8B1-9DA7-4482-83B8-AC8927C2096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ransition spd="slow">
    <p:wedge/>
  </p:transition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ar-SY" sz="8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ar-SY" sz="8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ar-SY" sz="1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الداء </a:t>
            </a:r>
            <a:r>
              <a:rPr lang="ar-SY" sz="128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الزلاقي</a:t>
            </a:r>
            <a:r>
              <a:rPr lang="ar-SY" sz="8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ar-SY" sz="8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ar-SY" sz="8000" b="1" dirty="0" smtClean="0"/>
              <a:t/>
            </a:r>
            <a:br>
              <a:rPr lang="ar-SY" sz="8000" b="1" dirty="0" smtClean="0"/>
            </a:br>
            <a:r>
              <a:rPr lang="ar-SY" sz="8000" dirty="0" smtClean="0"/>
              <a:t/>
            </a:r>
            <a:br>
              <a:rPr lang="ar-SY" sz="8000" dirty="0" smtClean="0"/>
            </a:br>
            <a:r>
              <a:rPr lang="ar-SY" sz="8000" dirty="0" smtClean="0"/>
              <a:t/>
            </a:r>
            <a:br>
              <a:rPr lang="ar-SY" sz="8000" dirty="0" smtClean="0"/>
            </a:br>
            <a:r>
              <a:rPr lang="ar-SY" sz="8000" dirty="0" smtClean="0"/>
              <a:t>           </a:t>
            </a:r>
            <a:br>
              <a:rPr lang="ar-SY" sz="8000" dirty="0" smtClean="0"/>
            </a:br>
            <a:r>
              <a:rPr lang="ar-SY" sz="8000" dirty="0" smtClean="0"/>
              <a:t/>
            </a:r>
            <a:br>
              <a:rPr lang="ar-SY" sz="8000" dirty="0" smtClean="0"/>
            </a:br>
            <a:endParaRPr lang="ar-SA" sz="36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38200" y="3429000"/>
            <a:ext cx="7772400" cy="1295400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 smtClean="0">
                <a:solidFill>
                  <a:schemeClr val="accent1">
                    <a:lumMod val="75000"/>
                  </a:schemeClr>
                </a:solidFill>
              </a:rPr>
              <a:t>Celiac DISEASE</a:t>
            </a:r>
            <a:endParaRPr lang="ar-SA" sz="6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ar-SA" b="1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ar-SY" b="1" dirty="0" smtClean="0"/>
              <a:t>الأعراض </a:t>
            </a:r>
            <a:r>
              <a:rPr lang="ar-SY" b="1" dirty="0" err="1" smtClean="0"/>
              <a:t>السريرية</a:t>
            </a:r>
            <a:endParaRPr lang="ar-SY" b="1" dirty="0" smtClean="0"/>
          </a:p>
          <a:p>
            <a:pPr>
              <a:buNone/>
            </a:pPr>
            <a:r>
              <a:rPr lang="ar-SY" b="1" i="1" u="sng" dirty="0" smtClean="0">
                <a:solidFill>
                  <a:srgbClr val="00B050"/>
                </a:solidFill>
              </a:rPr>
              <a:t>الأعراض الهضمية</a:t>
            </a:r>
          </a:p>
          <a:p>
            <a:pPr>
              <a:buFont typeface="Wingdings" pitchFamily="2" charset="2"/>
              <a:buChar char="§"/>
            </a:pPr>
            <a:r>
              <a:rPr lang="ar-SY" sz="2000" dirty="0" err="1" smtClean="0"/>
              <a:t>اسهال</a:t>
            </a:r>
            <a:r>
              <a:rPr lang="ar-SY" sz="2000" dirty="0" smtClean="0"/>
              <a:t> , </a:t>
            </a:r>
            <a:r>
              <a:rPr lang="ar-SY" sz="2000" dirty="0" err="1" smtClean="0"/>
              <a:t>اسهال</a:t>
            </a:r>
            <a:r>
              <a:rPr lang="ar-SY" sz="2000" dirty="0" smtClean="0"/>
              <a:t> دهني , ليلي أو في الصباح الباكر , ويكون نوبي أكثر منه مستمر </a:t>
            </a:r>
          </a:p>
          <a:p>
            <a:pPr>
              <a:buFont typeface="Wingdings" pitchFamily="2" charset="2"/>
              <a:buChar char="§"/>
            </a:pPr>
            <a:r>
              <a:rPr lang="ar-SY" sz="2000" dirty="0" smtClean="0"/>
              <a:t>نقص وزن</a:t>
            </a:r>
          </a:p>
          <a:p>
            <a:pPr>
              <a:buFont typeface="Wingdings" pitchFamily="2" charset="2"/>
              <a:buChar char="§"/>
            </a:pPr>
            <a:r>
              <a:rPr lang="ar-SY" sz="2000" dirty="0" smtClean="0"/>
              <a:t>القهم نادراً </a:t>
            </a:r>
            <a:r>
              <a:rPr lang="ar-SY" sz="2000" dirty="0" err="1" smtClean="0"/>
              <a:t>مايحدث</a:t>
            </a:r>
            <a:r>
              <a:rPr lang="ar-SY" sz="2000" dirty="0" smtClean="0"/>
              <a:t> وبعض المرضى لديهم قابلية شديدة للطعام</a:t>
            </a:r>
          </a:p>
          <a:p>
            <a:pPr>
              <a:buFont typeface="Wingdings" pitchFamily="2" charset="2"/>
              <a:buChar char="§"/>
            </a:pPr>
            <a:r>
              <a:rPr lang="ar-SY" sz="2000" dirty="0" smtClean="0"/>
              <a:t>انزعاج بطني مبهم </a:t>
            </a:r>
            <a:r>
              <a:rPr lang="ar-SY" sz="2000" dirty="0" err="1" smtClean="0"/>
              <a:t>و</a:t>
            </a:r>
            <a:r>
              <a:rPr lang="ar-SY" sz="2000" dirty="0" smtClean="0"/>
              <a:t> انتفاخ بطني </a:t>
            </a:r>
          </a:p>
          <a:p>
            <a:pPr>
              <a:buFont typeface="Wingdings" pitchFamily="2" charset="2"/>
              <a:buChar char="§"/>
            </a:pPr>
            <a:r>
              <a:rPr lang="ar-SY" sz="2000" dirty="0" err="1" smtClean="0"/>
              <a:t>الاعياء</a:t>
            </a:r>
            <a:r>
              <a:rPr lang="ar-SY" sz="2000" dirty="0" smtClean="0"/>
              <a:t> والتعب أعراض شائعة</a:t>
            </a:r>
          </a:p>
          <a:p>
            <a:pPr>
              <a:buFont typeface="Wingdings" pitchFamily="2" charset="2"/>
              <a:buChar char="§"/>
            </a:pPr>
            <a:r>
              <a:rPr lang="ar-SY" sz="2000" dirty="0" smtClean="0"/>
              <a:t>الغثيان </a:t>
            </a:r>
            <a:r>
              <a:rPr lang="ar-SY" sz="2000" dirty="0" err="1" smtClean="0"/>
              <a:t>و</a:t>
            </a:r>
            <a:r>
              <a:rPr lang="ar-SY" sz="2000" dirty="0" smtClean="0"/>
              <a:t> </a:t>
            </a:r>
            <a:r>
              <a:rPr lang="ar-SY" sz="2000" dirty="0" err="1" smtClean="0"/>
              <a:t>الاقياء</a:t>
            </a:r>
            <a:r>
              <a:rPr lang="ar-SY" sz="2000" dirty="0" smtClean="0"/>
              <a:t> غير شائعين عند المرضى الغير مختلطين</a:t>
            </a:r>
          </a:p>
          <a:p>
            <a:pPr>
              <a:buFont typeface="Wingdings" pitchFamily="2" charset="2"/>
              <a:buChar char="§"/>
            </a:pPr>
            <a:r>
              <a:rPr lang="ar-SY" sz="2000" dirty="0" smtClean="0"/>
              <a:t>التهاب فم قلاعي شديد </a:t>
            </a:r>
            <a:r>
              <a:rPr lang="ar-SY" sz="2000" dirty="0" err="1" smtClean="0"/>
              <a:t>ناكس</a:t>
            </a:r>
            <a:r>
              <a:rPr lang="ar-SY" sz="2000" dirty="0" smtClean="0"/>
              <a:t> قد يكون التظاهرة </a:t>
            </a:r>
            <a:r>
              <a:rPr lang="ar-SY" sz="2000" dirty="0" err="1" smtClean="0"/>
              <a:t>الاولى</a:t>
            </a:r>
            <a:r>
              <a:rPr lang="ar-SY" sz="2000" dirty="0" smtClean="0"/>
              <a:t> للمرض</a:t>
            </a:r>
          </a:p>
          <a:p>
            <a:pPr>
              <a:buFont typeface="Wingdings" pitchFamily="2" charset="2"/>
              <a:buChar char="Ø"/>
            </a:pPr>
            <a:r>
              <a:rPr lang="ar-SY" sz="2800" b="1" u="sng" dirty="0" smtClean="0">
                <a:solidFill>
                  <a:srgbClr val="00B050"/>
                </a:solidFill>
              </a:rPr>
              <a:t>دموية</a:t>
            </a:r>
            <a:r>
              <a:rPr lang="ar-SY" sz="2000" dirty="0" smtClean="0">
                <a:solidFill>
                  <a:srgbClr val="002060"/>
                </a:solidFill>
              </a:rPr>
              <a:t> – </a:t>
            </a:r>
            <a:r>
              <a:rPr lang="ar-SY" sz="2000" dirty="0" smtClean="0"/>
              <a:t>فقر دم , نزف , فرط </a:t>
            </a:r>
            <a:r>
              <a:rPr lang="ar-SY" sz="2000" dirty="0" err="1" smtClean="0"/>
              <a:t>صفيحات</a:t>
            </a:r>
            <a:r>
              <a:rPr lang="ar-SY" sz="2000" dirty="0" smtClean="0"/>
              <a:t> (نقص الحديد , نقص </a:t>
            </a:r>
            <a:r>
              <a:rPr lang="ar-SY" sz="2000" dirty="0" err="1" smtClean="0"/>
              <a:t>الفوليك</a:t>
            </a:r>
            <a:r>
              <a:rPr lang="ar-SY" sz="2000" dirty="0" smtClean="0"/>
              <a:t> و </a:t>
            </a:r>
            <a:r>
              <a:rPr lang="en-US" sz="2000" dirty="0" smtClean="0"/>
              <a:t> </a:t>
            </a:r>
            <a:r>
              <a:rPr lang="en-US" sz="2000" dirty="0" err="1" smtClean="0"/>
              <a:t>Vit</a:t>
            </a:r>
            <a:r>
              <a:rPr lang="en-US" sz="2000" dirty="0" smtClean="0"/>
              <a:t> B12 </a:t>
            </a:r>
            <a:r>
              <a:rPr lang="ar-SY" sz="2000" dirty="0" smtClean="0"/>
              <a:t>و </a:t>
            </a:r>
            <a:r>
              <a:rPr lang="en-US" sz="2000" dirty="0" err="1" smtClean="0"/>
              <a:t>VitK</a:t>
            </a:r>
            <a:endParaRPr lang="ar-SY" sz="2000" dirty="0" smtClean="0"/>
          </a:p>
          <a:p>
            <a:pPr>
              <a:buFont typeface="Wingdings" pitchFamily="2" charset="2"/>
              <a:buChar char="Ø"/>
            </a:pPr>
            <a:endParaRPr lang="ar-SY" sz="2000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ar-SY" b="1" u="sng" dirty="0" smtClean="0">
                <a:solidFill>
                  <a:srgbClr val="00B050"/>
                </a:solidFill>
              </a:rPr>
              <a:t>عصبية – </a:t>
            </a:r>
          </a:p>
          <a:p>
            <a:pPr>
              <a:buFont typeface="Arial" pitchFamily="34" charset="0"/>
              <a:buChar char="•"/>
            </a:pPr>
            <a:r>
              <a:rPr lang="ar-SY" sz="2000" dirty="0" smtClean="0"/>
              <a:t>اعتلال عصبي محيطي ( عوز فيتامين </a:t>
            </a:r>
            <a:r>
              <a:rPr lang="en-US" sz="2000" dirty="0" smtClean="0"/>
              <a:t> B12 , </a:t>
            </a:r>
            <a:r>
              <a:rPr lang="ar-SY" sz="2000" dirty="0" smtClean="0"/>
              <a:t>و </a:t>
            </a:r>
            <a:r>
              <a:rPr lang="ar-SY" sz="2000" dirty="0" err="1" smtClean="0"/>
              <a:t>التيامين</a:t>
            </a:r>
            <a:r>
              <a:rPr lang="ar-SY" sz="2000" dirty="0" smtClean="0"/>
              <a:t> )</a:t>
            </a:r>
          </a:p>
          <a:p>
            <a:pPr>
              <a:buFont typeface="Arial" pitchFamily="34" charset="0"/>
              <a:buChar char="•"/>
            </a:pPr>
            <a:r>
              <a:rPr lang="ar-SY" sz="2000" dirty="0" err="1" smtClean="0"/>
              <a:t>رنح</a:t>
            </a:r>
            <a:r>
              <a:rPr lang="ar-SY" sz="2000" dirty="0" smtClean="0"/>
              <a:t> ( أذية العمود الخلفي )</a:t>
            </a:r>
          </a:p>
          <a:p>
            <a:pPr>
              <a:buFont typeface="Arial" pitchFamily="34" charset="0"/>
              <a:buChar char="•"/>
            </a:pPr>
            <a:r>
              <a:rPr lang="ar-SY" sz="2000" dirty="0" smtClean="0"/>
              <a:t>زوال النخاعين للأعصاب المركزية</a:t>
            </a:r>
          </a:p>
          <a:p>
            <a:pPr>
              <a:buFont typeface="Arial" pitchFamily="34" charset="0"/>
              <a:buChar char="•"/>
            </a:pPr>
            <a:r>
              <a:rPr lang="ar-SY" sz="2000" dirty="0" smtClean="0"/>
              <a:t>نوبات </a:t>
            </a:r>
            <a:r>
              <a:rPr lang="ar-SY" sz="2000" dirty="0" err="1" smtClean="0"/>
              <a:t>اختلاجية</a:t>
            </a:r>
            <a:endParaRPr lang="ar-SY" sz="2000" dirty="0" smtClean="0"/>
          </a:p>
          <a:p>
            <a:pPr>
              <a:buNone/>
            </a:pPr>
            <a:endParaRPr lang="ar-SY" sz="20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52400"/>
          </a:xfrm>
        </p:spPr>
        <p:txBody>
          <a:bodyPr>
            <a:normAutofit fontScale="90000"/>
          </a:bodyPr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Y" sz="2400" b="1" u="sng" dirty="0" smtClean="0">
                <a:solidFill>
                  <a:srgbClr val="00B050"/>
                </a:solidFill>
              </a:rPr>
              <a:t>الجهاز العظمي</a:t>
            </a:r>
          </a:p>
          <a:p>
            <a:pPr>
              <a:buFont typeface="Arial" pitchFamily="34" charset="0"/>
              <a:buChar char="•"/>
            </a:pPr>
            <a:r>
              <a:rPr lang="ar-SY" sz="2000" dirty="0" smtClean="0"/>
              <a:t>تخلخل عظمي ( سوء امتصاص الكالسيوم </a:t>
            </a:r>
            <a:r>
              <a:rPr lang="ar-SY" sz="2000" dirty="0" err="1" smtClean="0"/>
              <a:t>و</a:t>
            </a:r>
            <a:r>
              <a:rPr lang="ar-SY" sz="2000" dirty="0" smtClean="0"/>
              <a:t> فيتامين </a:t>
            </a:r>
            <a:r>
              <a:rPr lang="en-US" sz="2000" dirty="0" smtClean="0"/>
              <a:t>D </a:t>
            </a:r>
            <a:r>
              <a:rPr lang="ar-SY" sz="20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ar-SY" sz="2000" dirty="0" smtClean="0"/>
              <a:t>الكسور المرضية ( التخلخل العظمي )</a:t>
            </a:r>
          </a:p>
          <a:p>
            <a:pPr>
              <a:buFont typeface="Arial" pitchFamily="34" charset="0"/>
              <a:buChar char="•"/>
            </a:pPr>
            <a:r>
              <a:rPr lang="ar-SY" sz="2000" dirty="0" smtClean="0"/>
              <a:t>الاعتلال العظمي المفصلي</a:t>
            </a:r>
          </a:p>
          <a:p>
            <a:pPr>
              <a:buFont typeface="Arial" pitchFamily="34" charset="0"/>
              <a:buChar char="•"/>
            </a:pPr>
            <a:endParaRPr lang="ar-SY" sz="2000" dirty="0" smtClean="0"/>
          </a:p>
          <a:p>
            <a:pPr>
              <a:buFont typeface="Wingdings" pitchFamily="2" charset="2"/>
              <a:buChar char="q"/>
            </a:pPr>
            <a:r>
              <a:rPr lang="ar-SY" sz="2400" b="1" u="sng" dirty="0" smtClean="0">
                <a:solidFill>
                  <a:srgbClr val="00B050"/>
                </a:solidFill>
              </a:rPr>
              <a:t>الجهاز العضلي</a:t>
            </a:r>
          </a:p>
          <a:p>
            <a:pPr>
              <a:buFont typeface="Wingdings" pitchFamily="2" charset="2"/>
              <a:buChar char="§"/>
            </a:pPr>
            <a:r>
              <a:rPr lang="ar-SY" sz="2000" dirty="0" smtClean="0"/>
              <a:t>ضمور عضلي ( سوء التغذية )</a:t>
            </a:r>
          </a:p>
          <a:p>
            <a:pPr>
              <a:buFont typeface="Wingdings" pitchFamily="2" charset="2"/>
              <a:buChar char="§"/>
            </a:pPr>
            <a:r>
              <a:rPr lang="ar-SY" sz="2000" dirty="0" err="1" smtClean="0"/>
              <a:t>التكزز</a:t>
            </a:r>
            <a:r>
              <a:rPr lang="ar-SY" sz="2000" dirty="0" smtClean="0"/>
              <a:t> ( سوء امتصاص </a:t>
            </a:r>
            <a:r>
              <a:rPr lang="ar-SY" sz="2000" dirty="0" err="1" smtClean="0"/>
              <a:t>الكاسيوم</a:t>
            </a:r>
            <a:r>
              <a:rPr lang="ar-SY" sz="2000" dirty="0" smtClean="0"/>
              <a:t> و فيتامين </a:t>
            </a:r>
            <a:r>
              <a:rPr lang="en-US" sz="2000" dirty="0" smtClean="0"/>
              <a:t>D</a:t>
            </a:r>
            <a:r>
              <a:rPr lang="ar-SY" sz="2000" dirty="0" smtClean="0"/>
              <a:t> )</a:t>
            </a:r>
          </a:p>
          <a:p>
            <a:pPr>
              <a:buFont typeface="Wingdings" pitchFamily="2" charset="2"/>
              <a:buChar char="§"/>
            </a:pPr>
            <a:r>
              <a:rPr lang="ar-SY" sz="2000" dirty="0" smtClean="0"/>
              <a:t>الضعف ( الضمور العضلي المعمم , </a:t>
            </a:r>
            <a:r>
              <a:rPr lang="ar-SY" sz="2000" dirty="0" err="1" smtClean="0"/>
              <a:t>نقق</a:t>
            </a:r>
            <a:r>
              <a:rPr lang="ar-SY" sz="2000" dirty="0" smtClean="0"/>
              <a:t> </a:t>
            </a:r>
            <a:r>
              <a:rPr lang="ar-SY" sz="2000" dirty="0" err="1" smtClean="0"/>
              <a:t>البوتاسيوم</a:t>
            </a:r>
            <a:r>
              <a:rPr lang="ar-SY" sz="2000" dirty="0" smtClean="0"/>
              <a:t> )</a:t>
            </a:r>
          </a:p>
          <a:p>
            <a:pPr>
              <a:buFont typeface="Wingdings" pitchFamily="2" charset="2"/>
              <a:buChar char="§"/>
            </a:pPr>
            <a:endParaRPr lang="ar-SY" sz="2000" dirty="0" smtClean="0"/>
          </a:p>
          <a:p>
            <a:pPr>
              <a:buFont typeface="Wingdings" pitchFamily="2" charset="2"/>
              <a:buChar char="q"/>
            </a:pPr>
            <a:r>
              <a:rPr lang="ar-SY" sz="2800" b="1" u="sng" dirty="0" smtClean="0">
                <a:solidFill>
                  <a:srgbClr val="00B050"/>
                </a:solidFill>
              </a:rPr>
              <a:t>الجهاز </a:t>
            </a:r>
            <a:r>
              <a:rPr lang="ar-SY" sz="2800" b="1" u="sng" dirty="0" err="1" smtClean="0">
                <a:solidFill>
                  <a:srgbClr val="00B050"/>
                </a:solidFill>
              </a:rPr>
              <a:t>الغدي</a:t>
            </a:r>
            <a:r>
              <a:rPr lang="ar-SY" sz="2800" b="1" u="sng" dirty="0" smtClean="0">
                <a:solidFill>
                  <a:srgbClr val="00B050"/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ar-SY" sz="2000" dirty="0" smtClean="0"/>
              <a:t>فرط نشاط جارات </a:t>
            </a:r>
            <a:r>
              <a:rPr lang="ar-SY" sz="2000" dirty="0" err="1" smtClean="0"/>
              <a:t>الدرق</a:t>
            </a:r>
            <a:r>
              <a:rPr lang="ar-SY" sz="2000" dirty="0" smtClean="0"/>
              <a:t> الثانوي ( سوء امتصاص الكالسيوم </a:t>
            </a:r>
            <a:r>
              <a:rPr lang="ar-SY" sz="2000" dirty="0" err="1" smtClean="0"/>
              <a:t>و</a:t>
            </a:r>
            <a:r>
              <a:rPr lang="ar-SY" sz="2000" dirty="0" smtClean="0"/>
              <a:t> </a:t>
            </a:r>
            <a:r>
              <a:rPr lang="en-US" sz="2000" dirty="0" err="1" smtClean="0"/>
              <a:t>Vit</a:t>
            </a:r>
            <a:r>
              <a:rPr lang="en-US" sz="2000" dirty="0" smtClean="0"/>
              <a:t> D </a:t>
            </a:r>
            <a:r>
              <a:rPr lang="ar-SY" sz="2000" dirty="0" smtClean="0"/>
              <a:t> )</a:t>
            </a:r>
          </a:p>
          <a:p>
            <a:pPr>
              <a:buFont typeface="Wingdings" pitchFamily="2" charset="2"/>
              <a:buChar char="§"/>
            </a:pPr>
            <a:r>
              <a:rPr lang="ar-SY" sz="2000" dirty="0" smtClean="0"/>
              <a:t>انقطاع الطمث , عقم , </a:t>
            </a:r>
            <a:r>
              <a:rPr lang="ar-SY" sz="2000" dirty="0" err="1" smtClean="0"/>
              <a:t>عنانة</a:t>
            </a:r>
            <a:r>
              <a:rPr lang="ar-SY" sz="2000" dirty="0" smtClean="0"/>
              <a:t> ( اضطراب المحور النخامي المهادي </a:t>
            </a:r>
            <a:r>
              <a:rPr lang="ar-SY" dirty="0" smtClean="0"/>
              <a:t>)</a:t>
            </a:r>
          </a:p>
          <a:p>
            <a:pPr>
              <a:buFont typeface="Wingdings" pitchFamily="2" charset="2"/>
              <a:buChar char="q"/>
            </a:pPr>
            <a:r>
              <a:rPr lang="ar-SY" sz="2800" b="1" u="sng" dirty="0" smtClean="0">
                <a:solidFill>
                  <a:srgbClr val="00B050"/>
                </a:solidFill>
              </a:rPr>
              <a:t>التظاهرات الجلدية</a:t>
            </a:r>
          </a:p>
          <a:p>
            <a:pPr>
              <a:buFont typeface="Wingdings" pitchFamily="2" charset="2"/>
              <a:buChar char="§"/>
            </a:pPr>
            <a:r>
              <a:rPr lang="ar-SY" sz="2400" dirty="0" smtClean="0"/>
              <a:t>التهاب جلد </a:t>
            </a:r>
            <a:r>
              <a:rPr lang="ar-SY" sz="2400" dirty="0" err="1" smtClean="0"/>
              <a:t>عقبولي</a:t>
            </a:r>
            <a:r>
              <a:rPr lang="ar-SY" sz="2400" dirty="0" smtClean="0"/>
              <a:t> الشكل , فرط تقرن </a:t>
            </a:r>
            <a:r>
              <a:rPr lang="ar-SY" sz="2400" dirty="0" err="1" smtClean="0"/>
              <a:t>حويصلي</a:t>
            </a:r>
            <a:r>
              <a:rPr lang="ar-SY" sz="2400" dirty="0" smtClean="0"/>
              <a:t> ,</a:t>
            </a:r>
            <a:r>
              <a:rPr lang="ar-SY" sz="2400" dirty="0" err="1" smtClean="0"/>
              <a:t>نمشات</a:t>
            </a:r>
            <a:r>
              <a:rPr lang="ar-SY" sz="2400" dirty="0" smtClean="0"/>
              <a:t> ’ كدمات , </a:t>
            </a:r>
            <a:r>
              <a:rPr lang="ar-SY" sz="2400" dirty="0" err="1" smtClean="0"/>
              <a:t>وذمات</a:t>
            </a:r>
            <a:r>
              <a:rPr lang="ar-SY" sz="24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ar-SY" dirty="0" smtClean="0"/>
          </a:p>
          <a:p>
            <a:pPr>
              <a:buFont typeface="Wingdings" pitchFamily="2" charset="2"/>
              <a:buChar char="§"/>
            </a:pPr>
            <a:endParaRPr lang="ar-SY" dirty="0" smtClea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ar-SY" sz="3600" b="1" u="sng" dirty="0" smtClean="0">
                <a:solidFill>
                  <a:srgbClr val="FF0000"/>
                </a:solidFill>
              </a:rPr>
              <a:t>التشخيص</a:t>
            </a:r>
          </a:p>
          <a:p>
            <a:pPr>
              <a:buNone/>
            </a:pPr>
            <a:r>
              <a:rPr lang="ar-SY" i="1" dirty="0" err="1" smtClean="0"/>
              <a:t>ان</a:t>
            </a:r>
            <a:r>
              <a:rPr lang="ar-SY" i="1" dirty="0" smtClean="0"/>
              <a:t> </a:t>
            </a:r>
            <a:r>
              <a:rPr lang="ar-SY" i="1" dirty="0" err="1" smtClean="0"/>
              <a:t>خزعة</a:t>
            </a:r>
            <a:r>
              <a:rPr lang="ar-SY" i="1" dirty="0" smtClean="0"/>
              <a:t> الأمعاء الدقيقة + ايجابية أضداد </a:t>
            </a:r>
            <a:r>
              <a:rPr lang="en-US" i="1" dirty="0" err="1" smtClean="0"/>
              <a:t>IgEMA</a:t>
            </a:r>
            <a:r>
              <a:rPr lang="en-US" i="1" dirty="0" smtClean="0"/>
              <a:t> + </a:t>
            </a:r>
            <a:r>
              <a:rPr lang="en-US" i="1" dirty="0" err="1" smtClean="0"/>
              <a:t>Ttg</a:t>
            </a:r>
            <a:endParaRPr lang="en-US" i="1" dirty="0" smtClean="0"/>
          </a:p>
          <a:p>
            <a:pPr>
              <a:buNone/>
            </a:pPr>
            <a:r>
              <a:rPr lang="ar-SY" i="1" dirty="0" smtClean="0"/>
              <a:t>أكثر الاختبارات دقة في التشخيص</a:t>
            </a:r>
          </a:p>
          <a:p>
            <a:pPr>
              <a:buFont typeface="Wingdings" pitchFamily="2" charset="2"/>
              <a:buChar char="q"/>
            </a:pPr>
            <a:r>
              <a:rPr lang="ar-SY" b="1" i="1" u="sng" dirty="0" smtClean="0">
                <a:solidFill>
                  <a:srgbClr val="00B0F0"/>
                </a:solidFill>
              </a:rPr>
              <a:t>الاختبارات </a:t>
            </a:r>
            <a:r>
              <a:rPr lang="ar-SY" b="1" i="1" u="sng" dirty="0" smtClean="0">
                <a:solidFill>
                  <a:srgbClr val="00B0F0"/>
                </a:solidFill>
              </a:rPr>
              <a:t>المصلية</a:t>
            </a:r>
          </a:p>
          <a:p>
            <a:pPr>
              <a:buNone/>
            </a:pPr>
            <a:r>
              <a:rPr lang="ar-SY" i="1" dirty="0" smtClean="0"/>
              <a:t>تستخدم لتشخيص الداء </a:t>
            </a:r>
            <a:r>
              <a:rPr lang="ar-SY" i="1" dirty="0" err="1" smtClean="0"/>
              <a:t>الزلاقي</a:t>
            </a:r>
            <a:r>
              <a:rPr lang="ar-SY" i="1" dirty="0" smtClean="0"/>
              <a:t> حيث أن </a:t>
            </a:r>
          </a:p>
          <a:p>
            <a:pPr>
              <a:buFont typeface="Wingdings" pitchFamily="2" charset="2"/>
              <a:buChar char="v"/>
            </a:pPr>
            <a:r>
              <a:rPr lang="en-US" i="1" dirty="0" err="1" smtClean="0"/>
              <a:t>IgEMA</a:t>
            </a:r>
            <a:r>
              <a:rPr lang="en-US" i="1" dirty="0" smtClean="0"/>
              <a:t> +  </a:t>
            </a:r>
            <a:r>
              <a:rPr lang="en-US" i="1" dirty="0" err="1" smtClean="0"/>
              <a:t>Ig</a:t>
            </a:r>
            <a:r>
              <a:rPr lang="en-US" i="1" dirty="0" smtClean="0"/>
              <a:t> A </a:t>
            </a:r>
            <a:r>
              <a:rPr lang="en-US" i="1" dirty="0" err="1" smtClean="0"/>
              <a:t>Ttg</a:t>
            </a:r>
            <a:r>
              <a:rPr lang="ar-SY" i="1" dirty="0" smtClean="0"/>
              <a:t> تعتمد على </a:t>
            </a:r>
            <a:r>
              <a:rPr lang="ar-SY" i="1" dirty="0" err="1" smtClean="0"/>
              <a:t>المستضد</a:t>
            </a:r>
            <a:r>
              <a:rPr lang="ar-SY" i="1" dirty="0" smtClean="0"/>
              <a:t> الهدف </a:t>
            </a:r>
            <a:r>
              <a:rPr lang="en-US" i="1" dirty="0" err="1" smtClean="0"/>
              <a:t>Ttg</a:t>
            </a:r>
            <a:endParaRPr lang="en-US" i="1" dirty="0" smtClean="0"/>
          </a:p>
          <a:p>
            <a:pPr>
              <a:buFont typeface="Wingdings" pitchFamily="2" charset="2"/>
              <a:buChar char="v"/>
            </a:pPr>
            <a:r>
              <a:rPr lang="ar-SY" i="1" dirty="0" smtClean="0"/>
              <a:t>بينما </a:t>
            </a:r>
            <a:r>
              <a:rPr lang="en-US" i="1" dirty="0" err="1" smtClean="0"/>
              <a:t>IgG</a:t>
            </a:r>
            <a:r>
              <a:rPr lang="en-US" i="1" dirty="0" smtClean="0"/>
              <a:t> AGA , </a:t>
            </a:r>
            <a:r>
              <a:rPr lang="en-US" i="1" dirty="0" err="1" smtClean="0"/>
              <a:t>Ig</a:t>
            </a:r>
            <a:r>
              <a:rPr lang="en-US" i="1" dirty="0" smtClean="0"/>
              <a:t> A  AGA , </a:t>
            </a:r>
            <a:r>
              <a:rPr lang="ar-SY" i="1" dirty="0" smtClean="0"/>
              <a:t> تعتمد على </a:t>
            </a:r>
            <a:r>
              <a:rPr lang="ar-SY" i="1" dirty="0" err="1" smtClean="0"/>
              <a:t>مستضد</a:t>
            </a:r>
            <a:r>
              <a:rPr lang="ar-SY" i="1" dirty="0" smtClean="0"/>
              <a:t> </a:t>
            </a:r>
            <a:r>
              <a:rPr lang="ar-SY" i="1" dirty="0" err="1" smtClean="0"/>
              <a:t>الغليادين</a:t>
            </a:r>
            <a:endParaRPr lang="en-US" i="1" dirty="0" smtClean="0"/>
          </a:p>
          <a:p>
            <a:pPr marL="708660" indent="-571500">
              <a:buNone/>
            </a:pPr>
            <a:r>
              <a:rPr lang="ar-SY" b="1" i="1" u="sng" dirty="0" smtClean="0">
                <a:solidFill>
                  <a:srgbClr val="00B050"/>
                </a:solidFill>
              </a:rPr>
              <a:t>حيث </a:t>
            </a:r>
            <a:r>
              <a:rPr lang="ar-SY" b="1" i="1" u="sng" dirty="0" err="1" smtClean="0">
                <a:solidFill>
                  <a:srgbClr val="00B050"/>
                </a:solidFill>
              </a:rPr>
              <a:t>ان</a:t>
            </a:r>
            <a:r>
              <a:rPr lang="ar-SY" b="1" i="1" u="sng" dirty="0" smtClean="0">
                <a:solidFill>
                  <a:srgbClr val="00B050"/>
                </a:solidFill>
              </a:rPr>
              <a:t> هذه </a:t>
            </a:r>
            <a:r>
              <a:rPr lang="ar-SY" b="1" i="1" u="sng" dirty="0" err="1" smtClean="0">
                <a:solidFill>
                  <a:srgbClr val="00B050"/>
                </a:solidFill>
              </a:rPr>
              <a:t>الاضداد</a:t>
            </a:r>
            <a:r>
              <a:rPr lang="ar-SY" b="1" i="1" u="sng" dirty="0" smtClean="0">
                <a:solidFill>
                  <a:srgbClr val="00B050"/>
                </a:solidFill>
              </a:rPr>
              <a:t> تفيد في</a:t>
            </a:r>
          </a:p>
          <a:p>
            <a:pPr marL="708660" indent="-571500">
              <a:buFont typeface="+mj-lt"/>
              <a:buAutoNum type="romanUcPeriod"/>
            </a:pPr>
            <a:r>
              <a:rPr lang="ar-SY" i="1" dirty="0" smtClean="0"/>
              <a:t>تأكيد التشخيص</a:t>
            </a:r>
          </a:p>
          <a:p>
            <a:pPr marL="708660" indent="-571500">
              <a:buFont typeface="+mj-lt"/>
              <a:buAutoNum type="romanUcPeriod"/>
            </a:pPr>
            <a:r>
              <a:rPr lang="ar-SY" i="1" dirty="0" smtClean="0"/>
              <a:t>مسح المرضى الغير عرضين</a:t>
            </a:r>
          </a:p>
          <a:p>
            <a:pPr marL="708660" indent="-571500">
              <a:buFont typeface="+mj-lt"/>
              <a:buAutoNum type="romanUcPeriod"/>
            </a:pPr>
            <a:r>
              <a:rPr lang="ar-SY" i="1" dirty="0" smtClean="0"/>
              <a:t>مراقبة الاستجابة للحمية ( </a:t>
            </a:r>
            <a:r>
              <a:rPr lang="en-US" i="1" dirty="0" smtClean="0"/>
              <a:t>AGA </a:t>
            </a:r>
            <a:r>
              <a:rPr lang="ar-SY" i="1" dirty="0" smtClean="0"/>
              <a:t>هو الاختبار </a:t>
            </a:r>
            <a:r>
              <a:rPr lang="ar-SY" i="1" dirty="0" err="1" smtClean="0"/>
              <a:t>الاكثر</a:t>
            </a:r>
            <a:r>
              <a:rPr lang="ar-SY" i="1" dirty="0" smtClean="0"/>
              <a:t> انتشاراً لمراقبة الحمية حيث أن نسبة </a:t>
            </a:r>
            <a:r>
              <a:rPr lang="ar-SY" i="1" dirty="0" err="1" smtClean="0"/>
              <a:t>الاضداد</a:t>
            </a:r>
            <a:r>
              <a:rPr lang="ar-SY" i="1" dirty="0" smtClean="0"/>
              <a:t> تنخفض بالحمية </a:t>
            </a:r>
            <a:r>
              <a:rPr lang="ar-SY" i="1" dirty="0" smtClean="0">
                <a:solidFill>
                  <a:srgbClr val="FFFF00"/>
                </a:solidFill>
              </a:rPr>
              <a:t>) </a:t>
            </a:r>
            <a:endParaRPr lang="ar-SA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ar-SY" b="1" dirty="0" smtClean="0">
                <a:solidFill>
                  <a:srgbClr val="FF0000"/>
                </a:solidFill>
              </a:rPr>
              <a:t>الحساسية </a:t>
            </a:r>
            <a:r>
              <a:rPr lang="ar-SY" b="1" dirty="0" err="1" smtClean="0">
                <a:solidFill>
                  <a:srgbClr val="FF0000"/>
                </a:solidFill>
              </a:rPr>
              <a:t>و</a:t>
            </a:r>
            <a:r>
              <a:rPr lang="ar-SY" b="1" dirty="0" smtClean="0">
                <a:solidFill>
                  <a:srgbClr val="FF0000"/>
                </a:solidFill>
              </a:rPr>
              <a:t> النوعية في الاختبارات المصلية للداء </a:t>
            </a:r>
            <a:r>
              <a:rPr lang="ar-SY" b="1" dirty="0" err="1" smtClean="0">
                <a:solidFill>
                  <a:srgbClr val="FF0000"/>
                </a:solidFill>
              </a:rPr>
              <a:t>الزلاقي</a:t>
            </a:r>
            <a:endParaRPr lang="ar-SY" b="1" dirty="0" smtClean="0">
              <a:solidFill>
                <a:srgbClr val="FF0000"/>
              </a:solidFill>
            </a:endParaRPr>
          </a:p>
          <a:p>
            <a:endParaRPr lang="ar-SA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914400" y="1371600"/>
          <a:ext cx="7467600" cy="4191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208025"/>
                <a:gridCol w="2674855"/>
                <a:gridCol w="2584720"/>
              </a:tblGrid>
              <a:tr h="838200">
                <a:tc>
                  <a:txBody>
                    <a:bodyPr/>
                    <a:lstStyle/>
                    <a:p>
                      <a:pPr rtl="1"/>
                      <a:r>
                        <a:rPr lang="ar-SY" dirty="0" smtClean="0"/>
                        <a:t>النوعية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Y" dirty="0" smtClean="0"/>
                        <a:t>الحساسية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Y" dirty="0" smtClean="0"/>
                        <a:t>الاختبارات المصلية</a:t>
                      </a:r>
                      <a:endParaRPr lang="ar-SA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97 – 100 %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85 – 98 %</a:t>
                      </a:r>
                      <a:endParaRPr lang="ar-SA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err="1" smtClean="0"/>
                        <a:t>IgA</a:t>
                      </a:r>
                      <a:r>
                        <a:rPr lang="en-US" baseline="0" dirty="0" smtClean="0"/>
                        <a:t>  EMA</a:t>
                      </a:r>
                      <a:endParaRPr lang="ar-SA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94 – 97  %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90 – 98 %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err="1" smtClean="0"/>
                        <a:t>IgA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TtG</a:t>
                      </a:r>
                      <a:endParaRPr lang="ar-SA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82 – 95  %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75 – 90 %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err="1" smtClean="0"/>
                        <a:t>IgA</a:t>
                      </a:r>
                      <a:r>
                        <a:rPr lang="en-US" dirty="0" smtClean="0"/>
                        <a:t>  A G</a:t>
                      </a:r>
                      <a:r>
                        <a:rPr lang="en-US" baseline="0" dirty="0" smtClean="0"/>
                        <a:t> A</a:t>
                      </a:r>
                      <a:endParaRPr lang="ar-SA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73 – 90  %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69 – 85 %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err="1" smtClean="0"/>
                        <a:t>IgG</a:t>
                      </a:r>
                      <a:r>
                        <a:rPr lang="en-US" baseline="0" dirty="0" smtClean="0"/>
                        <a:t>  A G A</a:t>
                      </a:r>
                      <a:endParaRPr lang="ar-SY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ar-SY" sz="2400" b="1" dirty="0" err="1" smtClean="0">
                <a:solidFill>
                  <a:srgbClr val="FF0000"/>
                </a:solidFill>
              </a:rPr>
              <a:t>خزعة</a:t>
            </a:r>
            <a:r>
              <a:rPr lang="ar-SY" sz="2400" b="1" dirty="0" smtClean="0">
                <a:solidFill>
                  <a:srgbClr val="FF0000"/>
                </a:solidFill>
              </a:rPr>
              <a:t> </a:t>
            </a:r>
            <a:r>
              <a:rPr lang="ar-SY" sz="2400" b="1" dirty="0" err="1" smtClean="0">
                <a:solidFill>
                  <a:srgbClr val="FF0000"/>
                </a:solidFill>
              </a:rPr>
              <a:t>الامعاء</a:t>
            </a:r>
            <a:r>
              <a:rPr lang="ar-SY" sz="2400" b="1" dirty="0" smtClean="0">
                <a:solidFill>
                  <a:srgbClr val="FF0000"/>
                </a:solidFill>
              </a:rPr>
              <a:t> الدقيقة</a:t>
            </a:r>
          </a:p>
          <a:p>
            <a:r>
              <a:rPr lang="ar-SY" sz="2000" dirty="0" smtClean="0"/>
              <a:t>بالرغم أن </a:t>
            </a:r>
            <a:r>
              <a:rPr lang="ar-SY" sz="2000" dirty="0" err="1" smtClean="0"/>
              <a:t>اثبات</a:t>
            </a:r>
            <a:r>
              <a:rPr lang="ar-SY" sz="2000" dirty="0" smtClean="0"/>
              <a:t> الداء </a:t>
            </a:r>
            <a:r>
              <a:rPr lang="ar-SY" sz="2000" dirty="0" err="1" smtClean="0"/>
              <a:t>الزلاقي</a:t>
            </a:r>
            <a:r>
              <a:rPr lang="ar-SY" sz="2000" dirty="0" smtClean="0"/>
              <a:t> يشتبه </a:t>
            </a:r>
            <a:r>
              <a:rPr lang="ar-SY" sz="2000" dirty="0" err="1" smtClean="0"/>
              <a:t>به</a:t>
            </a:r>
            <a:r>
              <a:rPr lang="ar-SY" sz="2000" dirty="0" smtClean="0"/>
              <a:t> بناء على </a:t>
            </a:r>
            <a:r>
              <a:rPr lang="ar-SY" sz="2000" dirty="0" err="1" smtClean="0"/>
              <a:t>الاعراض</a:t>
            </a:r>
            <a:r>
              <a:rPr lang="ar-SY" sz="2000" dirty="0" smtClean="0"/>
              <a:t> </a:t>
            </a:r>
            <a:r>
              <a:rPr lang="ar-SY" sz="2000" dirty="0" err="1" smtClean="0"/>
              <a:t>السريرية</a:t>
            </a:r>
            <a:r>
              <a:rPr lang="ar-SY" sz="2000" dirty="0" smtClean="0"/>
              <a:t> + نتائج الفحوص المصلية </a:t>
            </a:r>
          </a:p>
          <a:p>
            <a:r>
              <a:rPr lang="ar-SY" sz="2000" dirty="0" smtClean="0"/>
              <a:t>إلا أن التشخيص يحتاج </a:t>
            </a:r>
            <a:r>
              <a:rPr lang="ar-SY" sz="2000" dirty="0" err="1" smtClean="0"/>
              <a:t>لاجراء</a:t>
            </a:r>
            <a:r>
              <a:rPr lang="ar-SY" sz="2000" dirty="0" smtClean="0"/>
              <a:t> </a:t>
            </a:r>
            <a:r>
              <a:rPr lang="ar-SY" sz="2000" dirty="0" err="1" smtClean="0"/>
              <a:t>خزعة</a:t>
            </a:r>
            <a:endParaRPr lang="ar-SY" sz="2000" dirty="0" smtClean="0"/>
          </a:p>
          <a:p>
            <a:pPr algn="ctr">
              <a:buNone/>
            </a:pPr>
            <a:r>
              <a:rPr lang="ar-SY" sz="2000" b="1" u="sng" dirty="0" smtClean="0">
                <a:solidFill>
                  <a:srgbClr val="FFFF00"/>
                </a:solidFill>
              </a:rPr>
              <a:t>الاختبار القياسي </a:t>
            </a:r>
            <a:r>
              <a:rPr lang="ar-SY" sz="2000" b="1" u="sng" dirty="0" err="1" smtClean="0">
                <a:solidFill>
                  <a:srgbClr val="FFFF00"/>
                </a:solidFill>
              </a:rPr>
              <a:t>لاثبات</a:t>
            </a:r>
            <a:r>
              <a:rPr lang="ar-SY" sz="2000" b="1" u="sng" dirty="0" smtClean="0">
                <a:solidFill>
                  <a:srgbClr val="FFFF00"/>
                </a:solidFill>
              </a:rPr>
              <a:t> التشخيص</a:t>
            </a:r>
          </a:p>
          <a:p>
            <a:r>
              <a:rPr lang="ar-SY" sz="2000" u="sng" dirty="0" smtClean="0"/>
              <a:t>تؤخذ </a:t>
            </a:r>
            <a:r>
              <a:rPr lang="ar-SY" sz="2000" u="sng" dirty="0" err="1" smtClean="0"/>
              <a:t>الخزعة</a:t>
            </a:r>
            <a:r>
              <a:rPr lang="ar-SY" sz="2000" u="sng" dirty="0" smtClean="0"/>
              <a:t> من </a:t>
            </a:r>
            <a:r>
              <a:rPr lang="ar-SY" sz="2000" u="sng" dirty="0" err="1" smtClean="0"/>
              <a:t>العفج</a:t>
            </a:r>
            <a:r>
              <a:rPr lang="ar-SY" sz="2000" u="sng" dirty="0" smtClean="0"/>
              <a:t> البعيد ( القطعة الثانية أو الثالثة</a:t>
            </a:r>
          </a:p>
          <a:p>
            <a:pPr>
              <a:buFont typeface="Wingdings" pitchFamily="2" charset="2"/>
              <a:buChar char="q"/>
            </a:pPr>
            <a:r>
              <a:rPr lang="ar-SY" sz="2000" b="1" dirty="0" smtClean="0">
                <a:solidFill>
                  <a:srgbClr val="FF0000"/>
                </a:solidFill>
              </a:rPr>
              <a:t>الفحوص الدموية الكيماوية</a:t>
            </a:r>
          </a:p>
          <a:p>
            <a:r>
              <a:rPr lang="ar-SY" sz="2000" dirty="0" smtClean="0"/>
              <a:t>فقر دم ( عوز حديد , عوز </a:t>
            </a:r>
            <a:r>
              <a:rPr lang="en-US" sz="2000" dirty="0" err="1" smtClean="0"/>
              <a:t>Vit</a:t>
            </a:r>
            <a:r>
              <a:rPr lang="en-US" sz="2000" dirty="0" smtClean="0"/>
              <a:t> B12 </a:t>
            </a:r>
            <a:r>
              <a:rPr lang="ar-SY" sz="2000" dirty="0" smtClean="0"/>
              <a:t>)</a:t>
            </a:r>
          </a:p>
          <a:p>
            <a:r>
              <a:rPr lang="ar-SY" sz="2000" dirty="0" smtClean="0"/>
              <a:t>فرط </a:t>
            </a:r>
            <a:r>
              <a:rPr lang="ar-SY" sz="2000" dirty="0" err="1" smtClean="0"/>
              <a:t>صفيحات</a:t>
            </a:r>
            <a:endParaRPr lang="ar-SY" sz="2000" dirty="0" smtClean="0"/>
          </a:p>
          <a:p>
            <a:r>
              <a:rPr lang="ar-SY" sz="2000" dirty="0" smtClean="0"/>
              <a:t>نقص كالسيوم , نقص </a:t>
            </a:r>
            <a:r>
              <a:rPr lang="en-US" sz="2000" dirty="0" err="1" smtClean="0"/>
              <a:t>Vit</a:t>
            </a:r>
            <a:r>
              <a:rPr lang="en-US" sz="2000" dirty="0" smtClean="0"/>
              <a:t> D</a:t>
            </a:r>
          </a:p>
          <a:p>
            <a:r>
              <a:rPr lang="ar-SY" sz="2000" dirty="0" smtClean="0"/>
              <a:t>ارتفاع خمائر الكبد </a:t>
            </a:r>
            <a:r>
              <a:rPr lang="en-US" sz="2000" dirty="0" smtClean="0"/>
              <a:t>Alt , </a:t>
            </a:r>
            <a:r>
              <a:rPr lang="en-US" sz="2000" dirty="0" err="1" smtClean="0"/>
              <a:t>Ast</a:t>
            </a:r>
            <a:endParaRPr lang="ar-SY" sz="2000" dirty="0" smtClean="0"/>
          </a:p>
          <a:p>
            <a:pPr>
              <a:buFont typeface="Wingdings" pitchFamily="2" charset="2"/>
              <a:buChar char="q"/>
            </a:pPr>
            <a:r>
              <a:rPr lang="ar-SY" sz="2000" b="1" dirty="0" smtClean="0">
                <a:solidFill>
                  <a:srgbClr val="FF0000"/>
                </a:solidFill>
              </a:rPr>
              <a:t>فحص البراز </a:t>
            </a:r>
            <a:r>
              <a:rPr lang="ar-SY" sz="2000" dirty="0" smtClean="0"/>
              <a:t>.... زيادة كمية الدسم بالبراز .. اختبار صعب </a:t>
            </a:r>
            <a:r>
              <a:rPr lang="ar-SY" sz="2000" dirty="0" err="1" smtClean="0"/>
              <a:t>الاجراء</a:t>
            </a:r>
            <a:endParaRPr lang="ar-SY" sz="2000" dirty="0" smtClean="0"/>
          </a:p>
          <a:p>
            <a:pPr>
              <a:buFont typeface="Wingdings" pitchFamily="2" charset="2"/>
              <a:buChar char="q"/>
            </a:pPr>
            <a:r>
              <a:rPr lang="ar-SY" sz="2000" b="1" dirty="0" smtClean="0">
                <a:solidFill>
                  <a:srgbClr val="FF0000"/>
                </a:solidFill>
              </a:rPr>
              <a:t>دراسة </a:t>
            </a:r>
            <a:r>
              <a:rPr lang="ar-SY" sz="2000" b="1" dirty="0" err="1" smtClean="0">
                <a:solidFill>
                  <a:srgbClr val="FF0000"/>
                </a:solidFill>
              </a:rPr>
              <a:t>شعاعية</a:t>
            </a:r>
            <a:endParaRPr lang="ar-SY" sz="2000" b="1" dirty="0" smtClean="0">
              <a:solidFill>
                <a:srgbClr val="FF0000"/>
              </a:solidFill>
            </a:endParaRPr>
          </a:p>
          <a:p>
            <a:r>
              <a:rPr lang="ar-SY" sz="2000" dirty="0" smtClean="0">
                <a:solidFill>
                  <a:srgbClr val="00B050"/>
                </a:solidFill>
              </a:rPr>
              <a:t>الصورة </a:t>
            </a:r>
            <a:r>
              <a:rPr lang="ar-SY" sz="2000" dirty="0" err="1" smtClean="0">
                <a:solidFill>
                  <a:srgbClr val="00B050"/>
                </a:solidFill>
              </a:rPr>
              <a:t>الضليلة</a:t>
            </a:r>
            <a:r>
              <a:rPr lang="ar-SY" sz="2000" dirty="0" smtClean="0">
                <a:solidFill>
                  <a:srgbClr val="00B050"/>
                </a:solidFill>
              </a:rPr>
              <a:t> للأمعاء </a:t>
            </a:r>
            <a:r>
              <a:rPr lang="ar-SY" sz="2000" dirty="0" smtClean="0"/>
              <a:t>.. </a:t>
            </a:r>
            <a:r>
              <a:rPr lang="ar-SY" sz="1600" dirty="0" smtClean="0"/>
              <a:t>تستخدم فقط في حال حدوث </a:t>
            </a:r>
            <a:r>
              <a:rPr lang="ar-SY" sz="1600" dirty="0" err="1" smtClean="0"/>
              <a:t>الاختلاطات</a:t>
            </a:r>
            <a:r>
              <a:rPr lang="ar-SY" sz="1600" dirty="0" smtClean="0"/>
              <a:t> ( </a:t>
            </a:r>
            <a:r>
              <a:rPr lang="ar-SY" sz="1600" dirty="0" err="1" smtClean="0"/>
              <a:t>لمفوما</a:t>
            </a:r>
            <a:r>
              <a:rPr lang="ar-SY" sz="1600" dirty="0" smtClean="0"/>
              <a:t> , </a:t>
            </a:r>
            <a:r>
              <a:rPr lang="ar-SY" sz="1600" dirty="0" err="1" smtClean="0"/>
              <a:t>ادينوكارسينوما</a:t>
            </a:r>
            <a:endParaRPr lang="ar-SY" sz="1600" dirty="0" smtClean="0"/>
          </a:p>
          <a:p>
            <a:pPr algn="l">
              <a:buNone/>
            </a:pPr>
            <a:r>
              <a:rPr lang="ar-SY" sz="2000" dirty="0" smtClean="0"/>
              <a:t>                   .. </a:t>
            </a:r>
            <a:r>
              <a:rPr lang="ar-SY" sz="2000" dirty="0" err="1" smtClean="0"/>
              <a:t>توجية</a:t>
            </a:r>
            <a:r>
              <a:rPr lang="ar-SY" sz="2000" dirty="0" smtClean="0"/>
              <a:t> التشخيص لأمراض أخرى (</a:t>
            </a:r>
            <a:r>
              <a:rPr lang="ar-SY" sz="2000" dirty="0" err="1" smtClean="0"/>
              <a:t>كرون</a:t>
            </a:r>
            <a:r>
              <a:rPr lang="ar-SY" sz="2000" dirty="0" smtClean="0"/>
              <a:t> , </a:t>
            </a:r>
            <a:r>
              <a:rPr lang="ar-SY" sz="2000" dirty="0" err="1" smtClean="0"/>
              <a:t>رتوج</a:t>
            </a:r>
            <a:r>
              <a:rPr lang="ar-SY" sz="2000" dirty="0" smtClean="0"/>
              <a:t> أمعاء دقيقة</a:t>
            </a:r>
          </a:p>
          <a:p>
            <a:r>
              <a:rPr lang="en-US" sz="2000" dirty="0" smtClean="0">
                <a:solidFill>
                  <a:srgbClr val="00B050"/>
                </a:solidFill>
              </a:rPr>
              <a:t>  CT – MRI </a:t>
            </a:r>
            <a:r>
              <a:rPr lang="ar-SY" sz="2000" dirty="0" smtClean="0"/>
              <a:t>في </a:t>
            </a:r>
            <a:r>
              <a:rPr lang="ar-SY" sz="2000" dirty="0" err="1" smtClean="0"/>
              <a:t>اظهار</a:t>
            </a:r>
            <a:r>
              <a:rPr lang="ar-SY" sz="2000" dirty="0" smtClean="0"/>
              <a:t> ضمور الطحال , </a:t>
            </a:r>
            <a:r>
              <a:rPr lang="ar-SY" sz="2000" dirty="0" err="1" smtClean="0"/>
              <a:t>الحبن</a:t>
            </a:r>
            <a:r>
              <a:rPr lang="ar-SY" sz="2000" dirty="0" smtClean="0"/>
              <a:t> , اعتلال العقد </a:t>
            </a:r>
            <a:r>
              <a:rPr lang="ar-SY" sz="2000" dirty="0" err="1" smtClean="0"/>
              <a:t>اللنفاوية</a:t>
            </a:r>
            <a:endParaRPr lang="ar-SY" sz="2000" dirty="0" smtClean="0"/>
          </a:p>
          <a:p>
            <a:pPr algn="l">
              <a:buNone/>
            </a:pPr>
            <a:r>
              <a:rPr lang="ar-SY" sz="2000" dirty="0" smtClean="0"/>
              <a:t>                               </a:t>
            </a:r>
          </a:p>
          <a:p>
            <a:endParaRPr lang="en-US" sz="2800" u="sng" dirty="0" smtClean="0"/>
          </a:p>
          <a:p>
            <a:endParaRPr lang="ar-SA" sz="2800" u="sng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graphicFrame>
        <p:nvGraphicFramePr>
          <p:cNvPr id="42" name="عنصر نائب للمحتوى 41"/>
          <p:cNvGraphicFramePr>
            <a:graphicFrameLocks noGrp="1"/>
          </p:cNvGraphicFramePr>
          <p:nvPr>
            <p:ph idx="1"/>
          </p:nvPr>
        </p:nvGraphicFramePr>
        <p:xfrm>
          <a:off x="2209800" y="0"/>
          <a:ext cx="4800600" cy="457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8006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Y" sz="2400" dirty="0" smtClean="0"/>
                        <a:t>تشخيص الداء </a:t>
                      </a:r>
                      <a:r>
                        <a:rPr lang="ar-SY" sz="2400" dirty="0" err="1" smtClean="0"/>
                        <a:t>الزلاقي</a:t>
                      </a:r>
                      <a:endParaRPr lang="ar-SA" sz="24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وسيلة شرح مع سهم إلى الأسفل 3"/>
          <p:cNvSpPr/>
          <p:nvPr/>
        </p:nvSpPr>
        <p:spPr>
          <a:xfrm>
            <a:off x="5562600" y="457200"/>
            <a:ext cx="3048000" cy="838200"/>
          </a:xfrm>
          <a:prstGeom prst="downArrow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b="1" dirty="0" smtClean="0">
                <a:solidFill>
                  <a:schemeClr val="tx1"/>
                </a:solidFill>
              </a:rPr>
              <a:t>احتمال المرض منخفض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5" name="وسيلة شرح مع سهم إلى الأسفل 4"/>
          <p:cNvSpPr/>
          <p:nvPr/>
        </p:nvSpPr>
        <p:spPr>
          <a:xfrm>
            <a:off x="5791200" y="1295400"/>
            <a:ext cx="2667000" cy="914400"/>
          </a:xfrm>
          <a:prstGeom prst="downArrowCallou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IgA</a:t>
            </a:r>
            <a:r>
              <a:rPr lang="en-US" sz="2000" b="1" dirty="0" smtClean="0">
                <a:solidFill>
                  <a:schemeClr val="tx1"/>
                </a:solidFill>
              </a:rPr>
              <a:t> EMA or </a:t>
            </a:r>
            <a:r>
              <a:rPr lang="en-US" sz="2000" b="1" dirty="0" err="1" smtClean="0">
                <a:solidFill>
                  <a:schemeClr val="tx1"/>
                </a:solidFill>
              </a:rPr>
              <a:t>Ig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tTG</a:t>
            </a:r>
            <a:endParaRPr lang="ar-SA" sz="2000" b="1" dirty="0">
              <a:solidFill>
                <a:schemeClr val="tx1"/>
              </a:solidFill>
            </a:endParaRPr>
          </a:p>
        </p:txBody>
      </p:sp>
      <p:cxnSp>
        <p:nvCxnSpPr>
          <p:cNvPr id="7" name="رابط بشكل مرفق 6"/>
          <p:cNvCxnSpPr>
            <a:endCxn id="14" idx="0"/>
          </p:cNvCxnSpPr>
          <p:nvPr/>
        </p:nvCxnSpPr>
        <p:spPr>
          <a:xfrm>
            <a:off x="7391400" y="1905000"/>
            <a:ext cx="762000" cy="4572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بشكل مرفق 8"/>
          <p:cNvCxnSpPr/>
          <p:nvPr/>
        </p:nvCxnSpPr>
        <p:spPr>
          <a:xfrm rot="16200000" flipH="1">
            <a:off x="5981700" y="2095500"/>
            <a:ext cx="533400" cy="152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مستطيل 13"/>
          <p:cNvSpPr/>
          <p:nvPr/>
        </p:nvSpPr>
        <p:spPr>
          <a:xfrm>
            <a:off x="7162800" y="2362200"/>
            <a:ext cx="1981200" cy="685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dirty="0" smtClean="0"/>
              <a:t>التشخيص مستبعد</a:t>
            </a:r>
            <a:endParaRPr lang="ar-SA" dirty="0"/>
          </a:p>
        </p:txBody>
      </p:sp>
      <p:sp>
        <p:nvSpPr>
          <p:cNvPr id="15" name="مستطيل 14"/>
          <p:cNvSpPr/>
          <p:nvPr/>
        </p:nvSpPr>
        <p:spPr>
          <a:xfrm>
            <a:off x="5105400" y="2362200"/>
            <a:ext cx="1905000" cy="685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dirty="0" err="1" smtClean="0"/>
              <a:t>خزعة</a:t>
            </a:r>
            <a:r>
              <a:rPr lang="ar-SY" dirty="0" smtClean="0"/>
              <a:t> أمعاء دقيقة</a:t>
            </a:r>
            <a:endParaRPr lang="ar-SA" dirty="0"/>
          </a:p>
        </p:txBody>
      </p:sp>
      <p:sp>
        <p:nvSpPr>
          <p:cNvPr id="16" name="وسيلة شرح مع سهم إلى الأسفل 15"/>
          <p:cNvSpPr/>
          <p:nvPr/>
        </p:nvSpPr>
        <p:spPr>
          <a:xfrm>
            <a:off x="0" y="457200"/>
            <a:ext cx="4191000" cy="1447800"/>
          </a:xfrm>
          <a:prstGeom prst="downArrow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dirty="0" smtClean="0"/>
              <a:t>احتمال المرض متوسط إلى عالي (أعراض </a:t>
            </a:r>
            <a:r>
              <a:rPr lang="en-US" dirty="0" smtClean="0"/>
              <a:t> GI </a:t>
            </a:r>
            <a:r>
              <a:rPr lang="ar-SY" dirty="0" smtClean="0"/>
              <a:t>قصة عائلية ’</a:t>
            </a:r>
            <a:r>
              <a:rPr lang="ar-SY" dirty="0" err="1" smtClean="0"/>
              <a:t>اسهال</a:t>
            </a:r>
            <a:r>
              <a:rPr lang="ar-SY" dirty="0" smtClean="0"/>
              <a:t> دهني , عوز حديد,أو </a:t>
            </a:r>
            <a:r>
              <a:rPr lang="ar-SY" dirty="0" err="1" smtClean="0"/>
              <a:t>فولات</a:t>
            </a:r>
            <a:r>
              <a:rPr lang="ar-SY" dirty="0" smtClean="0"/>
              <a:t> , فشل نمو عند الأطفال </a:t>
            </a:r>
            <a:endParaRPr lang="ar-SA" dirty="0"/>
          </a:p>
        </p:txBody>
      </p:sp>
      <p:sp>
        <p:nvSpPr>
          <p:cNvPr id="17" name="وسيلة شرح مع سهم إلى الأسفل 16"/>
          <p:cNvSpPr/>
          <p:nvPr/>
        </p:nvSpPr>
        <p:spPr>
          <a:xfrm rot="21274599">
            <a:off x="2357928" y="6946384"/>
            <a:ext cx="913929" cy="45719"/>
          </a:xfrm>
          <a:prstGeom prst="downArrowCallout">
            <a:avLst>
              <a:gd name="adj1" fmla="val 276745"/>
              <a:gd name="adj2" fmla="val 999507"/>
              <a:gd name="adj3" fmla="val 100000"/>
              <a:gd name="adj4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8" name="مخطط انسيابي: معالجة 17"/>
          <p:cNvSpPr/>
          <p:nvPr/>
        </p:nvSpPr>
        <p:spPr>
          <a:xfrm>
            <a:off x="1981200" y="3810000"/>
            <a:ext cx="1371600" cy="762000"/>
          </a:xfrm>
          <a:prstGeom prst="flowChartProcess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dirty="0" smtClean="0"/>
              <a:t>ايجابية الاثنين  </a:t>
            </a:r>
            <a:endParaRPr lang="ar-SA" dirty="0"/>
          </a:p>
        </p:txBody>
      </p:sp>
      <p:cxnSp>
        <p:nvCxnSpPr>
          <p:cNvPr id="21" name="رابط كسهم مستقيم 20"/>
          <p:cNvCxnSpPr/>
          <p:nvPr/>
        </p:nvCxnSpPr>
        <p:spPr>
          <a:xfrm rot="5400000">
            <a:off x="686197" y="3657203"/>
            <a:ext cx="45720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مخطط انسيابي: معالجة 25"/>
          <p:cNvSpPr/>
          <p:nvPr/>
        </p:nvSpPr>
        <p:spPr>
          <a:xfrm>
            <a:off x="2209800" y="5029200"/>
            <a:ext cx="914400" cy="609600"/>
          </a:xfrm>
          <a:prstGeom prst="flowChartProcess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dirty="0" smtClean="0"/>
              <a:t>معالجة</a:t>
            </a:r>
            <a:endParaRPr lang="ar-SA" dirty="0"/>
          </a:p>
        </p:txBody>
      </p:sp>
      <p:sp>
        <p:nvSpPr>
          <p:cNvPr id="27" name="مستطيل 26"/>
          <p:cNvSpPr/>
          <p:nvPr/>
        </p:nvSpPr>
        <p:spPr>
          <a:xfrm>
            <a:off x="0" y="3810000"/>
            <a:ext cx="1676400" cy="76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dirty="0" smtClean="0"/>
              <a:t>ايجابية </a:t>
            </a:r>
            <a:r>
              <a:rPr lang="ar-SY" dirty="0" err="1" smtClean="0"/>
              <a:t>الاضداد</a:t>
            </a:r>
            <a:endParaRPr lang="ar-SY" dirty="0" smtClean="0"/>
          </a:p>
          <a:p>
            <a:pPr algn="ctr"/>
            <a:r>
              <a:rPr lang="ar-SY" dirty="0" err="1" smtClean="0"/>
              <a:t>والخزعة</a:t>
            </a:r>
            <a:r>
              <a:rPr lang="ar-SY" dirty="0" smtClean="0"/>
              <a:t> سلبية</a:t>
            </a:r>
            <a:endParaRPr lang="ar-SA" dirty="0"/>
          </a:p>
        </p:txBody>
      </p:sp>
      <p:sp>
        <p:nvSpPr>
          <p:cNvPr id="28" name="مخطط انسيابي: معالجة 27"/>
          <p:cNvSpPr/>
          <p:nvPr/>
        </p:nvSpPr>
        <p:spPr>
          <a:xfrm>
            <a:off x="1905000" y="6245352"/>
            <a:ext cx="1295400" cy="612648"/>
          </a:xfrm>
          <a:prstGeom prst="flowChartProcess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dirty="0" smtClean="0"/>
              <a:t>عند استبعادها</a:t>
            </a:r>
            <a:endParaRPr lang="ar-SA" dirty="0"/>
          </a:p>
        </p:txBody>
      </p:sp>
      <p:sp>
        <p:nvSpPr>
          <p:cNvPr id="29" name="مخطط انسيابي: معالجة 28"/>
          <p:cNvSpPr/>
          <p:nvPr/>
        </p:nvSpPr>
        <p:spPr>
          <a:xfrm>
            <a:off x="2438400" y="5867400"/>
            <a:ext cx="45719" cy="4571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0" name="مستطيل 29"/>
          <p:cNvSpPr/>
          <p:nvPr/>
        </p:nvSpPr>
        <p:spPr>
          <a:xfrm>
            <a:off x="0" y="5029200"/>
            <a:ext cx="1447800" cy="685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dirty="0" smtClean="0"/>
              <a:t>مراجعة أو </a:t>
            </a:r>
            <a:r>
              <a:rPr lang="ar-SY" dirty="0" err="1" smtClean="0"/>
              <a:t>اعادة</a:t>
            </a:r>
            <a:r>
              <a:rPr lang="ar-SY" dirty="0" smtClean="0"/>
              <a:t> </a:t>
            </a:r>
            <a:r>
              <a:rPr lang="ar-SY" dirty="0" err="1" smtClean="0"/>
              <a:t>الخزعة</a:t>
            </a:r>
            <a:endParaRPr lang="ar-SA" dirty="0"/>
          </a:p>
        </p:txBody>
      </p:sp>
      <p:sp>
        <p:nvSpPr>
          <p:cNvPr id="32" name="سهم للأسفل 31"/>
          <p:cNvSpPr/>
          <p:nvPr/>
        </p:nvSpPr>
        <p:spPr>
          <a:xfrm>
            <a:off x="457200" y="4572000"/>
            <a:ext cx="484632" cy="457200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3" name="سهم للأسفل 32"/>
          <p:cNvSpPr/>
          <p:nvPr/>
        </p:nvSpPr>
        <p:spPr>
          <a:xfrm>
            <a:off x="2438400" y="4572000"/>
            <a:ext cx="484632" cy="457200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4" name="سهم للأسفل 33"/>
          <p:cNvSpPr/>
          <p:nvPr/>
        </p:nvSpPr>
        <p:spPr>
          <a:xfrm rot="16200000">
            <a:off x="1447800" y="5029200"/>
            <a:ext cx="762000" cy="762000"/>
          </a:xfrm>
          <a:prstGeom prst="downArrow">
            <a:avLst>
              <a:gd name="adj1" fmla="val 30435"/>
              <a:gd name="adj2" fmla="val 45024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5" name="سهم لأعلى 34"/>
          <p:cNvSpPr/>
          <p:nvPr/>
        </p:nvSpPr>
        <p:spPr>
          <a:xfrm>
            <a:off x="2286000" y="5638800"/>
            <a:ext cx="484632" cy="609600"/>
          </a:xfrm>
          <a:prstGeom prst="up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6" name="وسيلة شرح مع سهم إلى الأسفل 35"/>
          <p:cNvSpPr/>
          <p:nvPr/>
        </p:nvSpPr>
        <p:spPr>
          <a:xfrm>
            <a:off x="4038600" y="3810000"/>
            <a:ext cx="1828800" cy="1371600"/>
          </a:xfrm>
          <a:prstGeom prst="downArrowCallout">
            <a:avLst>
              <a:gd name="adj1" fmla="val 15725"/>
              <a:gd name="adj2" fmla="val 25000"/>
              <a:gd name="adj3" fmla="val 25000"/>
              <a:gd name="adj4" fmla="val 64977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dirty="0" smtClean="0"/>
              <a:t>سلبية الأضداد </a:t>
            </a:r>
            <a:r>
              <a:rPr lang="ar-SY" dirty="0" err="1" smtClean="0"/>
              <a:t>والخزعة</a:t>
            </a:r>
            <a:r>
              <a:rPr lang="ar-SY" dirty="0" smtClean="0"/>
              <a:t> ايجابية</a:t>
            </a:r>
            <a:endParaRPr lang="ar-SA" dirty="0"/>
          </a:p>
        </p:txBody>
      </p:sp>
      <p:sp>
        <p:nvSpPr>
          <p:cNvPr id="37" name="مستطيل 36"/>
          <p:cNvSpPr/>
          <p:nvPr/>
        </p:nvSpPr>
        <p:spPr>
          <a:xfrm>
            <a:off x="7010400" y="3733800"/>
            <a:ext cx="18288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dirty="0" smtClean="0"/>
              <a:t>سلبية </a:t>
            </a:r>
            <a:r>
              <a:rPr lang="ar-SY" dirty="0" err="1" smtClean="0"/>
              <a:t>الاضداد</a:t>
            </a:r>
            <a:r>
              <a:rPr lang="ar-SY" dirty="0" smtClean="0"/>
              <a:t> و </a:t>
            </a:r>
            <a:r>
              <a:rPr lang="ar-SY" dirty="0" err="1" smtClean="0"/>
              <a:t>الخزعة</a:t>
            </a:r>
            <a:r>
              <a:rPr lang="ar-SY" dirty="0" smtClean="0"/>
              <a:t> سلبية</a:t>
            </a:r>
            <a:endParaRPr lang="ar-SA" dirty="0"/>
          </a:p>
        </p:txBody>
      </p:sp>
      <p:sp>
        <p:nvSpPr>
          <p:cNvPr id="38" name="سهم لأعلى 37"/>
          <p:cNvSpPr/>
          <p:nvPr/>
        </p:nvSpPr>
        <p:spPr>
          <a:xfrm rot="10800000">
            <a:off x="7315200" y="3352800"/>
            <a:ext cx="560832" cy="381000"/>
          </a:xfrm>
          <a:prstGeom prst="upArrow">
            <a:avLst>
              <a:gd name="adj1" fmla="val 50000"/>
              <a:gd name="adj2" fmla="val 73629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40" name="رابط مستقيم 39"/>
          <p:cNvCxnSpPr/>
          <p:nvPr/>
        </p:nvCxnSpPr>
        <p:spPr>
          <a:xfrm rot="16200000" flipH="1">
            <a:off x="2964942" y="5479542"/>
            <a:ext cx="304800" cy="13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سهم إلى اليمين 40"/>
          <p:cNvSpPr/>
          <p:nvPr/>
        </p:nvSpPr>
        <p:spPr>
          <a:xfrm rot="5400000">
            <a:off x="533400" y="3276600"/>
            <a:ext cx="457200" cy="609600"/>
          </a:xfrm>
          <a:prstGeom prst="rightArrow">
            <a:avLst>
              <a:gd name="adj1" fmla="val 54969"/>
              <a:gd name="adj2" fmla="val 50242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3" name="علامة الطرح 42"/>
          <p:cNvSpPr/>
          <p:nvPr/>
        </p:nvSpPr>
        <p:spPr>
          <a:xfrm>
            <a:off x="-685800" y="2819400"/>
            <a:ext cx="9677400" cy="914400"/>
          </a:xfrm>
          <a:prstGeom prst="mathMinus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مخطط انسيابي: معالجة 43"/>
          <p:cNvSpPr/>
          <p:nvPr/>
        </p:nvSpPr>
        <p:spPr>
          <a:xfrm>
            <a:off x="914400" y="1905000"/>
            <a:ext cx="2286000" cy="838200"/>
          </a:xfrm>
          <a:prstGeom prst="flowChartProcess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err="1" smtClean="0"/>
              <a:t>IgA</a:t>
            </a:r>
            <a:r>
              <a:rPr lang="en-US" sz="2000" b="1" dirty="0" smtClean="0"/>
              <a:t> EMA or </a:t>
            </a:r>
            <a:r>
              <a:rPr lang="en-US" sz="2000" b="1" dirty="0" err="1" smtClean="0"/>
              <a:t>Ttg</a:t>
            </a:r>
            <a:endParaRPr lang="en-US" sz="2000" b="1" dirty="0" smtClean="0"/>
          </a:p>
          <a:p>
            <a:pPr algn="ctr"/>
            <a:r>
              <a:rPr lang="ar-SY" sz="2000" b="1" dirty="0" smtClean="0"/>
              <a:t>مع </a:t>
            </a:r>
            <a:r>
              <a:rPr lang="ar-SY" sz="2000" b="1" dirty="0" err="1" smtClean="0"/>
              <a:t>خزعة</a:t>
            </a:r>
            <a:r>
              <a:rPr lang="ar-SY" sz="2000" b="1" dirty="0" smtClean="0"/>
              <a:t> أمعاء</a:t>
            </a:r>
            <a:endParaRPr lang="ar-SA" sz="2000" b="1" dirty="0"/>
          </a:p>
        </p:txBody>
      </p:sp>
      <p:sp>
        <p:nvSpPr>
          <p:cNvPr id="45" name="سهم للأسفل 44"/>
          <p:cNvSpPr/>
          <p:nvPr/>
        </p:nvSpPr>
        <p:spPr>
          <a:xfrm>
            <a:off x="2438400" y="2743200"/>
            <a:ext cx="484632" cy="1066800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6" name="سهم للأسفل 45"/>
          <p:cNvSpPr/>
          <p:nvPr/>
        </p:nvSpPr>
        <p:spPr>
          <a:xfrm>
            <a:off x="4724400" y="3352800"/>
            <a:ext cx="484632" cy="457200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7" name="سهم لأعلى 46"/>
          <p:cNvSpPr/>
          <p:nvPr/>
        </p:nvSpPr>
        <p:spPr>
          <a:xfrm>
            <a:off x="8229600" y="3048000"/>
            <a:ext cx="484632" cy="685800"/>
          </a:xfrm>
          <a:prstGeom prst="up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2" name="مخطط انسيابي: معالجة 51"/>
          <p:cNvSpPr/>
          <p:nvPr/>
        </p:nvSpPr>
        <p:spPr>
          <a:xfrm>
            <a:off x="4038600" y="5181600"/>
            <a:ext cx="5105400" cy="1676400"/>
          </a:xfrm>
          <a:prstGeom prst="flowChartProcess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b="1" i="1" dirty="0" smtClean="0"/>
              <a:t>أسباب أخرى للضمور </a:t>
            </a:r>
            <a:r>
              <a:rPr lang="ar-SY" b="1" i="1" dirty="0" err="1" smtClean="0"/>
              <a:t>الزغابي</a:t>
            </a:r>
            <a:r>
              <a:rPr lang="ar-SY" b="1" i="1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ar-SY" dirty="0" smtClean="0"/>
              <a:t>عدم تحمل حليب البقر </a:t>
            </a:r>
          </a:p>
          <a:p>
            <a:pPr>
              <a:buFont typeface="Arial" pitchFamily="34" charset="0"/>
              <a:buChar char="•"/>
            </a:pPr>
            <a:r>
              <a:rPr lang="ar-SY" dirty="0" err="1" smtClean="0"/>
              <a:t>الجيارديا</a:t>
            </a:r>
            <a:r>
              <a:rPr lang="ar-SY" dirty="0" smtClean="0"/>
              <a:t> , التهاب </a:t>
            </a:r>
            <a:r>
              <a:rPr lang="ar-SY" dirty="0" err="1" smtClean="0"/>
              <a:t>العفج</a:t>
            </a:r>
            <a:r>
              <a:rPr lang="ar-SY" dirty="0" smtClean="0"/>
              <a:t> , التهاب </a:t>
            </a:r>
            <a:r>
              <a:rPr lang="ar-SY" dirty="0" err="1" smtClean="0"/>
              <a:t>الامعاء</a:t>
            </a:r>
            <a:r>
              <a:rPr lang="ar-SY" dirty="0" smtClean="0"/>
              <a:t> بالحامضات , </a:t>
            </a:r>
            <a:r>
              <a:rPr lang="ar-SY" dirty="0" err="1" smtClean="0"/>
              <a:t>الاشعاع</a:t>
            </a:r>
            <a:r>
              <a:rPr lang="ar-SY" dirty="0" smtClean="0"/>
              <a:t> , </a:t>
            </a:r>
            <a:r>
              <a:rPr lang="ar-SY" dirty="0" err="1" smtClean="0"/>
              <a:t>الذرب</a:t>
            </a:r>
            <a:r>
              <a:rPr lang="ar-SY" dirty="0" smtClean="0"/>
              <a:t> الاستوائي , سوء التغذية الشديد , </a:t>
            </a:r>
            <a:r>
              <a:rPr lang="ar-SY" dirty="0" err="1" smtClean="0"/>
              <a:t>لمفوما</a:t>
            </a:r>
            <a:r>
              <a:rPr lang="ar-SY" dirty="0" smtClean="0"/>
              <a:t> </a:t>
            </a:r>
            <a:r>
              <a:rPr lang="ar-SY" dirty="0" err="1" smtClean="0"/>
              <a:t>الامعاء</a:t>
            </a:r>
            <a:r>
              <a:rPr lang="ar-SY" dirty="0" smtClean="0"/>
              <a:t> الدقيقة , نقص </a:t>
            </a:r>
            <a:r>
              <a:rPr lang="ar-SY" dirty="0" err="1" smtClean="0"/>
              <a:t>الغلوبيولينات</a:t>
            </a:r>
            <a:r>
              <a:rPr lang="ar-SY" dirty="0" smtClean="0"/>
              <a:t> , </a:t>
            </a:r>
            <a:r>
              <a:rPr lang="ar-SY" dirty="0" err="1" smtClean="0"/>
              <a:t>كرون</a:t>
            </a:r>
            <a:r>
              <a:rPr lang="ar-SY" dirty="0" smtClean="0"/>
              <a:t> , التهاب المعدة </a:t>
            </a:r>
            <a:r>
              <a:rPr lang="ar-SY" dirty="0" err="1" smtClean="0"/>
              <a:t>و</a:t>
            </a:r>
            <a:r>
              <a:rPr lang="ar-SY" dirty="0" smtClean="0"/>
              <a:t> </a:t>
            </a:r>
            <a:r>
              <a:rPr lang="ar-SY" dirty="0" err="1" smtClean="0"/>
              <a:t>الامعاء</a:t>
            </a:r>
            <a:r>
              <a:rPr lang="ar-SY" dirty="0" smtClean="0"/>
              <a:t> الحاد ............</a:t>
            </a:r>
            <a:endParaRPr lang="ar-SA" dirty="0"/>
          </a:p>
        </p:txBody>
      </p:sp>
      <p:sp>
        <p:nvSpPr>
          <p:cNvPr id="53" name="سهم إلى اليسار 52"/>
          <p:cNvSpPr/>
          <p:nvPr/>
        </p:nvSpPr>
        <p:spPr>
          <a:xfrm>
            <a:off x="3200400" y="6373368"/>
            <a:ext cx="838200" cy="484632"/>
          </a:xfrm>
          <a:prstGeom prst="lef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6" name="مربع نص 55"/>
          <p:cNvSpPr txBox="1"/>
          <p:nvPr/>
        </p:nvSpPr>
        <p:spPr>
          <a:xfrm>
            <a:off x="1524000" y="5105400"/>
            <a:ext cx="381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2800" b="1" dirty="0" smtClean="0"/>
              <a:t>+</a:t>
            </a:r>
            <a:endParaRPr lang="ar-SA" sz="2800" b="1" dirty="0"/>
          </a:p>
        </p:txBody>
      </p:sp>
      <p:sp>
        <p:nvSpPr>
          <p:cNvPr id="57" name="مربع نص 56"/>
          <p:cNvSpPr txBox="1"/>
          <p:nvPr/>
        </p:nvSpPr>
        <p:spPr>
          <a:xfrm>
            <a:off x="5105400" y="1905000"/>
            <a:ext cx="94673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dirty="0" smtClean="0"/>
              <a:t>ايجابية</a:t>
            </a:r>
            <a:endParaRPr lang="ar-SA" dirty="0"/>
          </a:p>
        </p:txBody>
      </p:sp>
      <p:sp>
        <p:nvSpPr>
          <p:cNvPr id="58" name="مربع نص 57"/>
          <p:cNvSpPr txBox="1"/>
          <p:nvPr/>
        </p:nvSpPr>
        <p:spPr>
          <a:xfrm>
            <a:off x="8153400" y="1905000"/>
            <a:ext cx="838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dirty="0" smtClean="0"/>
              <a:t>سلبية</a:t>
            </a:r>
            <a:endParaRPr lang="ar-SA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ar-SY" sz="2800" b="1" dirty="0" smtClean="0">
                <a:solidFill>
                  <a:schemeClr val="accent6"/>
                </a:solidFill>
              </a:rPr>
              <a:t>الأمراض المرافقة للداء </a:t>
            </a:r>
            <a:r>
              <a:rPr lang="ar-SY" sz="2800" b="1" dirty="0" err="1" smtClean="0">
                <a:solidFill>
                  <a:schemeClr val="accent6"/>
                </a:solidFill>
              </a:rPr>
              <a:t>الزلاقي</a:t>
            </a:r>
            <a:endParaRPr lang="ar-SY" sz="2800" b="1" dirty="0" smtClean="0">
              <a:solidFill>
                <a:schemeClr val="accent6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ar-SY" sz="2000" b="1" dirty="0" smtClean="0"/>
              <a:t>الداء السكري المعتمد على الأنسولين</a:t>
            </a:r>
          </a:p>
          <a:p>
            <a:pPr>
              <a:buFont typeface="Wingdings" pitchFamily="2" charset="2"/>
              <a:buChar char="v"/>
            </a:pPr>
            <a:r>
              <a:rPr lang="ar-SY" sz="2000" b="1" dirty="0" smtClean="0"/>
              <a:t>أمراض الغدة الدرقية</a:t>
            </a:r>
          </a:p>
          <a:p>
            <a:pPr>
              <a:buFont typeface="Wingdings" pitchFamily="2" charset="2"/>
              <a:buChar char="v"/>
            </a:pPr>
            <a:r>
              <a:rPr lang="ar-SY" sz="2000" b="1" dirty="0" smtClean="0"/>
              <a:t>نقص </a:t>
            </a:r>
            <a:r>
              <a:rPr lang="en-US" sz="2000" b="1" dirty="0" err="1" smtClean="0"/>
              <a:t>Ig</a:t>
            </a:r>
            <a:r>
              <a:rPr lang="en-US" sz="2000" b="1" dirty="0" smtClean="0"/>
              <a:t> A</a:t>
            </a:r>
          </a:p>
          <a:p>
            <a:pPr>
              <a:buFont typeface="Wingdings" pitchFamily="2" charset="2"/>
              <a:buChar char="v"/>
            </a:pPr>
            <a:r>
              <a:rPr lang="ar-SY" sz="2000" b="1" dirty="0" smtClean="0"/>
              <a:t>التهاب جلد </a:t>
            </a:r>
            <a:r>
              <a:rPr lang="ar-SY" sz="2000" b="1" dirty="0" err="1" smtClean="0"/>
              <a:t>حلئي</a:t>
            </a:r>
            <a:r>
              <a:rPr lang="ar-SY" sz="2000" b="1" dirty="0" smtClean="0"/>
              <a:t> الشكل</a:t>
            </a:r>
          </a:p>
          <a:p>
            <a:pPr>
              <a:buFont typeface="Wingdings" pitchFamily="2" charset="2"/>
              <a:buChar char="v"/>
            </a:pPr>
            <a:r>
              <a:rPr lang="ar-SY" sz="2000" b="1" dirty="0" err="1" smtClean="0"/>
              <a:t>امراض</a:t>
            </a:r>
            <a:r>
              <a:rPr lang="ar-SY" sz="2000" b="1" dirty="0" smtClean="0"/>
              <a:t> </a:t>
            </a:r>
            <a:r>
              <a:rPr lang="ar-SY" sz="2000" b="1" dirty="0" err="1" smtClean="0"/>
              <a:t>الامعاء</a:t>
            </a:r>
            <a:r>
              <a:rPr lang="ar-SY" sz="2000" b="1" dirty="0" smtClean="0"/>
              <a:t> الالتهابية</a:t>
            </a:r>
          </a:p>
          <a:p>
            <a:pPr>
              <a:buFont typeface="Wingdings" pitchFamily="2" charset="2"/>
              <a:buChar char="v"/>
            </a:pPr>
            <a:r>
              <a:rPr lang="ar-SY" sz="2000" b="1" dirty="0" smtClean="0"/>
              <a:t>الصرع مع </a:t>
            </a:r>
            <a:r>
              <a:rPr lang="ar-SY" sz="2000" b="1" dirty="0" err="1" smtClean="0"/>
              <a:t>تكلسات</a:t>
            </a:r>
            <a:r>
              <a:rPr lang="ar-SY" sz="2000" b="1" dirty="0" smtClean="0"/>
              <a:t> دماغية</a:t>
            </a:r>
          </a:p>
          <a:p>
            <a:pPr>
              <a:buFont typeface="Wingdings" pitchFamily="2" charset="2"/>
              <a:buChar char="v"/>
            </a:pPr>
            <a:r>
              <a:rPr lang="ar-SY" sz="2000" b="1" dirty="0" smtClean="0"/>
              <a:t>التهاب </a:t>
            </a:r>
            <a:r>
              <a:rPr lang="ar-SY" sz="2000" b="1" dirty="0" err="1" smtClean="0"/>
              <a:t>الكولون</a:t>
            </a:r>
            <a:r>
              <a:rPr lang="ar-SY" sz="2000" b="1" dirty="0" smtClean="0"/>
              <a:t> </a:t>
            </a:r>
            <a:r>
              <a:rPr lang="ar-SY" sz="2000" b="1" dirty="0" err="1" smtClean="0"/>
              <a:t>المجهري</a:t>
            </a:r>
            <a:endParaRPr lang="ar-SY" sz="2000" b="1" dirty="0" smtClean="0"/>
          </a:p>
          <a:p>
            <a:pPr>
              <a:buFont typeface="Wingdings" pitchFamily="2" charset="2"/>
              <a:buChar char="v"/>
            </a:pPr>
            <a:r>
              <a:rPr lang="ar-SY" sz="2000" b="1" dirty="0" smtClean="0"/>
              <a:t>الاعتلال الكلوي بالـ </a:t>
            </a:r>
            <a:r>
              <a:rPr lang="en-US" sz="2000" b="1" dirty="0" err="1" smtClean="0"/>
              <a:t>Ig</a:t>
            </a:r>
            <a:r>
              <a:rPr lang="en-US" sz="2000" b="1" dirty="0" smtClean="0"/>
              <a:t> A</a:t>
            </a:r>
          </a:p>
          <a:p>
            <a:pPr>
              <a:buFont typeface="Wingdings" pitchFamily="2" charset="2"/>
              <a:buChar char="v"/>
            </a:pPr>
            <a:r>
              <a:rPr lang="ar-SY" sz="2000" b="1" dirty="0" smtClean="0"/>
              <a:t>التهاب </a:t>
            </a:r>
            <a:r>
              <a:rPr lang="ar-SY" sz="2000" b="1" dirty="0" err="1" smtClean="0"/>
              <a:t>الكولون</a:t>
            </a:r>
            <a:r>
              <a:rPr lang="ar-SY" sz="2000" b="1" dirty="0" smtClean="0"/>
              <a:t> </a:t>
            </a:r>
            <a:r>
              <a:rPr lang="ar-SY" sz="2000" b="1" dirty="0" err="1" smtClean="0"/>
              <a:t>المجهري</a:t>
            </a:r>
            <a:endParaRPr lang="ar-SY" sz="2000" b="1" dirty="0" smtClean="0"/>
          </a:p>
          <a:p>
            <a:pPr>
              <a:buFont typeface="Wingdings" pitchFamily="2" charset="2"/>
              <a:buChar char="v"/>
            </a:pPr>
            <a:r>
              <a:rPr lang="ar-SY" sz="2000" b="1" dirty="0" smtClean="0"/>
              <a:t>التهاب المفاصل </a:t>
            </a:r>
            <a:r>
              <a:rPr lang="ar-SY" sz="2000" b="1" dirty="0" err="1" smtClean="0"/>
              <a:t>الرثياني</a:t>
            </a:r>
            <a:endParaRPr lang="ar-SY" sz="2000" b="1" dirty="0" smtClean="0"/>
          </a:p>
          <a:p>
            <a:pPr>
              <a:buFont typeface="Wingdings" pitchFamily="2" charset="2"/>
              <a:buChar char="v"/>
            </a:pPr>
            <a:r>
              <a:rPr lang="ar-SY" sz="2000" b="1" dirty="0" err="1" smtClean="0"/>
              <a:t>الساركوئيد</a:t>
            </a:r>
            <a:endParaRPr lang="ar-SY" sz="2000" b="1" dirty="0" smtClean="0"/>
          </a:p>
          <a:p>
            <a:pPr>
              <a:buFont typeface="Wingdings" pitchFamily="2" charset="2"/>
              <a:buChar char="v"/>
            </a:pPr>
            <a:r>
              <a:rPr lang="ar-SY" sz="2000" b="1" dirty="0" smtClean="0"/>
              <a:t>متلازمة  </a:t>
            </a:r>
            <a:r>
              <a:rPr lang="ar-SY" sz="2000" b="1" dirty="0" err="1" smtClean="0"/>
              <a:t>داون</a:t>
            </a:r>
            <a:endParaRPr lang="ar-SY" sz="2000" b="1" dirty="0" smtClean="0"/>
          </a:p>
          <a:p>
            <a:pPr>
              <a:buFont typeface="Wingdings" pitchFamily="2" charset="2"/>
              <a:buChar char="v"/>
            </a:pPr>
            <a:r>
              <a:rPr lang="ar-SY" sz="2000" b="1" dirty="0" smtClean="0"/>
              <a:t>التهاب </a:t>
            </a:r>
            <a:r>
              <a:rPr lang="ar-SY" sz="2000" b="1" dirty="0" err="1" smtClean="0"/>
              <a:t>الأسناخ</a:t>
            </a:r>
            <a:r>
              <a:rPr lang="ar-SY" sz="2000" b="1" dirty="0" smtClean="0"/>
              <a:t> </a:t>
            </a:r>
            <a:r>
              <a:rPr lang="ar-SY" sz="2000" b="1" dirty="0" err="1" smtClean="0"/>
              <a:t>التليفي</a:t>
            </a:r>
            <a:endParaRPr lang="ar-SY" sz="2000" b="1" dirty="0" smtClean="0"/>
          </a:p>
          <a:p>
            <a:pPr>
              <a:buFont typeface="Wingdings" pitchFamily="2" charset="2"/>
              <a:buChar char="v"/>
            </a:pPr>
            <a:r>
              <a:rPr lang="ar-SY" sz="2000" b="1" dirty="0" smtClean="0"/>
              <a:t>التهاب </a:t>
            </a:r>
            <a:r>
              <a:rPr lang="ar-SY" sz="2000" b="1" dirty="0" err="1" smtClean="0"/>
              <a:t>التامور</a:t>
            </a:r>
            <a:r>
              <a:rPr lang="ar-SY" sz="2000" b="1" dirty="0" smtClean="0"/>
              <a:t> </a:t>
            </a:r>
            <a:r>
              <a:rPr lang="ar-SY" sz="2000" b="1" dirty="0" err="1" smtClean="0"/>
              <a:t>الناكس</a:t>
            </a:r>
            <a:endParaRPr lang="ar-SY" sz="2000" b="1" dirty="0" smtClean="0"/>
          </a:p>
          <a:p>
            <a:pPr>
              <a:buFont typeface="Wingdings" pitchFamily="2" charset="2"/>
              <a:buChar char="v"/>
            </a:pPr>
            <a:r>
              <a:rPr lang="ar-SY" sz="2000" b="1" dirty="0" err="1" smtClean="0"/>
              <a:t>الهيموسيدروز</a:t>
            </a:r>
            <a:r>
              <a:rPr lang="ar-SY" sz="2000" b="1" dirty="0" smtClean="0"/>
              <a:t> الغامض</a:t>
            </a:r>
          </a:p>
          <a:p>
            <a:pPr>
              <a:buFont typeface="Wingdings" pitchFamily="2" charset="2"/>
              <a:buChar char="v"/>
            </a:pPr>
            <a:endParaRPr lang="ar-SY" sz="2000" dirty="0" smtClean="0"/>
          </a:p>
          <a:p>
            <a:pPr>
              <a:buFont typeface="Wingdings" pitchFamily="2" charset="2"/>
              <a:buChar char="v"/>
            </a:pPr>
            <a:endParaRPr lang="ar-SY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ar-SY" sz="3200" b="1" u="sng" dirty="0" smtClean="0">
                <a:solidFill>
                  <a:srgbClr val="FF0000"/>
                </a:solidFill>
              </a:rPr>
              <a:t>العلاج </a:t>
            </a:r>
            <a:r>
              <a:rPr lang="en-US" sz="3200" b="1" u="sng" dirty="0" smtClean="0">
                <a:solidFill>
                  <a:srgbClr val="FF0000"/>
                </a:solidFill>
              </a:rPr>
              <a:t>Treatment </a:t>
            </a:r>
          </a:p>
          <a:p>
            <a:r>
              <a:rPr lang="ar-SY" b="1" dirty="0" smtClean="0">
                <a:solidFill>
                  <a:srgbClr val="00B050"/>
                </a:solidFill>
              </a:rPr>
              <a:t>حمية خالية من </a:t>
            </a:r>
            <a:r>
              <a:rPr lang="ar-SY" b="1" dirty="0" err="1" smtClean="0">
                <a:solidFill>
                  <a:srgbClr val="00B050"/>
                </a:solidFill>
              </a:rPr>
              <a:t>الغلوتن</a:t>
            </a:r>
            <a:r>
              <a:rPr lang="ar-SY" dirty="0" smtClean="0"/>
              <a:t>             مدى الحياة</a:t>
            </a:r>
          </a:p>
          <a:p>
            <a:r>
              <a:rPr lang="ar-SY" b="1" dirty="0" smtClean="0">
                <a:solidFill>
                  <a:srgbClr val="00B050"/>
                </a:solidFill>
              </a:rPr>
              <a:t>حمية من الحليب فقط في البداية </a:t>
            </a:r>
            <a:r>
              <a:rPr lang="ar-SY" dirty="0" smtClean="0"/>
              <a:t>( بسبب ترافق </a:t>
            </a:r>
            <a:r>
              <a:rPr lang="ar-SY" dirty="0" err="1" smtClean="0"/>
              <a:t>الزلاقي</a:t>
            </a:r>
            <a:r>
              <a:rPr lang="ar-SY" dirty="0" smtClean="0"/>
              <a:t> مع عوز </a:t>
            </a:r>
            <a:r>
              <a:rPr lang="ar-SY" dirty="0" err="1" smtClean="0"/>
              <a:t>لاكتاز</a:t>
            </a:r>
            <a:r>
              <a:rPr lang="ar-SY" dirty="0" smtClean="0"/>
              <a:t> يؤدي إلى عدم تحمل </a:t>
            </a:r>
            <a:r>
              <a:rPr lang="ar-SY" dirty="0" err="1" smtClean="0"/>
              <a:t>الاكتوز</a:t>
            </a:r>
            <a:endParaRPr lang="ar-SY" dirty="0" smtClean="0"/>
          </a:p>
          <a:p>
            <a:pPr>
              <a:buFont typeface="Wingdings" pitchFamily="2" charset="2"/>
              <a:buChar char="Ø"/>
            </a:pPr>
            <a:r>
              <a:rPr lang="ar-SY" dirty="0" smtClean="0">
                <a:solidFill>
                  <a:schemeClr val="accent6">
                    <a:lumMod val="50000"/>
                  </a:schemeClr>
                </a:solidFill>
              </a:rPr>
              <a:t>التحسن</a:t>
            </a:r>
            <a:r>
              <a:rPr lang="ar-SY" dirty="0" smtClean="0"/>
              <a:t> يحدث خلال 48 ساعة أو أيام أو أسابيع</a:t>
            </a:r>
          </a:p>
          <a:p>
            <a:pPr>
              <a:buFont typeface="Wingdings" pitchFamily="2" charset="2"/>
              <a:buChar char="Ø"/>
            </a:pPr>
            <a:r>
              <a:rPr lang="ar-SY" dirty="0" smtClean="0">
                <a:solidFill>
                  <a:schemeClr val="accent2"/>
                </a:solidFill>
              </a:rPr>
              <a:t>عدم </a:t>
            </a:r>
            <a:r>
              <a:rPr lang="ar-SY" dirty="0" smtClean="0">
                <a:solidFill>
                  <a:schemeClr val="accent2"/>
                </a:solidFill>
              </a:rPr>
              <a:t>التحسن</a:t>
            </a:r>
            <a:r>
              <a:rPr lang="ar-SY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ar-SY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50926" indent="-514350">
              <a:buFont typeface="+mj-lt"/>
              <a:buAutoNum type="arabicParenR"/>
            </a:pPr>
            <a:r>
              <a:rPr lang="ar-SY" dirty="0" smtClean="0"/>
              <a:t>عدم الالتزام بالحمية</a:t>
            </a:r>
          </a:p>
          <a:p>
            <a:pPr marL="550926" indent="-514350">
              <a:buFont typeface="+mj-lt"/>
              <a:buAutoNum type="arabicParenR"/>
            </a:pPr>
            <a:r>
              <a:rPr lang="ar-SY" dirty="0" smtClean="0"/>
              <a:t>أسباب أخرى للضمور </a:t>
            </a:r>
            <a:r>
              <a:rPr lang="ar-SY" dirty="0" err="1" smtClean="0"/>
              <a:t>الزغابي</a:t>
            </a:r>
            <a:endParaRPr lang="ar-SY" dirty="0" smtClean="0"/>
          </a:p>
          <a:p>
            <a:pPr marL="550926" indent="-514350">
              <a:buFont typeface="+mj-lt"/>
              <a:buAutoNum type="arabicParenR"/>
            </a:pPr>
            <a:r>
              <a:rPr lang="ar-SY" dirty="0" smtClean="0"/>
              <a:t>أمراض مرافقة للداء </a:t>
            </a:r>
            <a:r>
              <a:rPr lang="ar-SY" dirty="0" err="1" smtClean="0"/>
              <a:t>الزلاقي</a:t>
            </a:r>
            <a:r>
              <a:rPr lang="ar-SY" dirty="0" smtClean="0"/>
              <a:t> ( قصور بنكرياس , </a:t>
            </a:r>
            <a:r>
              <a:rPr lang="en-US" dirty="0" smtClean="0"/>
              <a:t>IBS</a:t>
            </a:r>
          </a:p>
          <a:p>
            <a:r>
              <a:rPr lang="ar-SY" dirty="0" smtClean="0"/>
              <a:t>داء </a:t>
            </a:r>
            <a:r>
              <a:rPr lang="ar-SY" dirty="0" err="1" smtClean="0"/>
              <a:t>زلاقي</a:t>
            </a:r>
            <a:r>
              <a:rPr lang="ar-SY" dirty="0" smtClean="0"/>
              <a:t> </a:t>
            </a:r>
            <a:r>
              <a:rPr lang="ar-SY" dirty="0" err="1" smtClean="0"/>
              <a:t>معند</a:t>
            </a:r>
            <a:r>
              <a:rPr lang="ar-SY" dirty="0" smtClean="0"/>
              <a:t> </a:t>
            </a:r>
            <a:r>
              <a:rPr lang="ar-SY" sz="3200" dirty="0" smtClean="0"/>
              <a:t>(</a:t>
            </a:r>
            <a:r>
              <a:rPr lang="ar-SY" sz="3200" dirty="0" smtClean="0"/>
              <a:t>ضمور </a:t>
            </a:r>
            <a:r>
              <a:rPr lang="ar-SY" sz="3200" dirty="0" err="1" smtClean="0"/>
              <a:t>زغابي</a:t>
            </a:r>
            <a:r>
              <a:rPr lang="ar-SY" sz="3200" dirty="0" smtClean="0"/>
              <a:t> شديد </a:t>
            </a:r>
            <a:r>
              <a:rPr lang="ar-SY" sz="3200" dirty="0" err="1" smtClean="0"/>
              <a:t>لايستجيب</a:t>
            </a:r>
            <a:r>
              <a:rPr lang="ar-SY" sz="3200" dirty="0" smtClean="0"/>
              <a:t> لحمية </a:t>
            </a:r>
            <a:r>
              <a:rPr lang="ar-SY" sz="3200" dirty="0" err="1" smtClean="0"/>
              <a:t>الغلوتن</a:t>
            </a:r>
            <a:r>
              <a:rPr lang="ar-SY" sz="3200" dirty="0" smtClean="0"/>
              <a:t> </a:t>
            </a:r>
            <a:r>
              <a:rPr lang="ar-SY" sz="3200" dirty="0" smtClean="0"/>
              <a:t>الصارمة </a:t>
            </a:r>
            <a:r>
              <a:rPr lang="ar-SY" sz="3200" dirty="0" smtClean="0"/>
              <a:t>على الأقل لمدة </a:t>
            </a:r>
            <a:r>
              <a:rPr lang="ar-SY" sz="3200" dirty="0" smtClean="0"/>
              <a:t>ستة أشهر </a:t>
            </a:r>
            <a:r>
              <a:rPr lang="ar-SY" sz="3200" dirty="0" smtClean="0"/>
              <a:t>, </a:t>
            </a:r>
            <a:r>
              <a:rPr lang="ar-SY" sz="3200" dirty="0" err="1" smtClean="0"/>
              <a:t>لايفسر</a:t>
            </a:r>
            <a:r>
              <a:rPr lang="ar-SY" sz="3200" dirty="0" smtClean="0"/>
              <a:t> </a:t>
            </a:r>
            <a:r>
              <a:rPr lang="ar-SY" sz="3200" dirty="0" err="1" smtClean="0"/>
              <a:t>بالاسباب</a:t>
            </a:r>
            <a:r>
              <a:rPr lang="ar-SY" sz="3200" dirty="0" smtClean="0"/>
              <a:t> </a:t>
            </a:r>
            <a:r>
              <a:rPr lang="ar-SY" sz="3200" dirty="0" smtClean="0"/>
              <a:t>الأخرى للضمور </a:t>
            </a:r>
            <a:r>
              <a:rPr lang="ar-SY" sz="3200" dirty="0" err="1" smtClean="0"/>
              <a:t>الزغابي</a:t>
            </a:r>
            <a:r>
              <a:rPr lang="ar-SY" sz="3200" dirty="0" smtClean="0"/>
              <a:t> </a:t>
            </a:r>
            <a:r>
              <a:rPr lang="ar-SY" sz="3200" dirty="0" smtClean="0"/>
              <a:t>أو </a:t>
            </a:r>
            <a:r>
              <a:rPr lang="ar-SY" sz="3200" dirty="0" err="1" smtClean="0"/>
              <a:t>اللمفوما</a:t>
            </a:r>
            <a:r>
              <a:rPr lang="ar-SY" sz="3200" dirty="0" smtClean="0"/>
              <a:t> )</a:t>
            </a:r>
            <a:endParaRPr lang="ar-SY" dirty="0" smtClean="0"/>
          </a:p>
          <a:p>
            <a:pPr>
              <a:buFont typeface="Wingdings" pitchFamily="2" charset="2"/>
              <a:buChar char="Ø"/>
            </a:pPr>
            <a:endParaRPr lang="ar-SY" dirty="0" smtClean="0"/>
          </a:p>
        </p:txBody>
      </p:sp>
      <p:sp>
        <p:nvSpPr>
          <p:cNvPr id="4" name="سهم إلى اليسار 3"/>
          <p:cNvSpPr/>
          <p:nvPr/>
        </p:nvSpPr>
        <p:spPr>
          <a:xfrm>
            <a:off x="3124200" y="838200"/>
            <a:ext cx="1283208" cy="152400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ar-SY" sz="2400" b="1" dirty="0" smtClean="0">
                <a:solidFill>
                  <a:srgbClr val="FF0000"/>
                </a:solidFill>
              </a:rPr>
              <a:t>المعالجة المثبطة للمناعة</a:t>
            </a:r>
          </a:p>
          <a:p>
            <a:pPr>
              <a:buFont typeface="Wingdings" pitchFamily="2" charset="2"/>
              <a:buChar char="q"/>
            </a:pPr>
            <a:r>
              <a:rPr lang="ar-SY" sz="2400" b="1" dirty="0" err="1" smtClean="0">
                <a:solidFill>
                  <a:schemeClr val="accent6"/>
                </a:solidFill>
              </a:rPr>
              <a:t>الستيروئيدات</a:t>
            </a:r>
            <a:endParaRPr lang="ar-SY" sz="2400" b="1" dirty="0" smtClean="0">
              <a:solidFill>
                <a:schemeClr val="accent6"/>
              </a:solidFill>
            </a:endParaRPr>
          </a:p>
          <a:p>
            <a:r>
              <a:rPr lang="ar-SY" sz="2400" dirty="0" err="1" smtClean="0"/>
              <a:t>لاتستطب</a:t>
            </a:r>
            <a:r>
              <a:rPr lang="ar-SY" sz="2400" dirty="0" smtClean="0"/>
              <a:t> في التدبير الروتيني للداء </a:t>
            </a:r>
            <a:r>
              <a:rPr lang="ar-SY" sz="2400" dirty="0" err="1" smtClean="0"/>
              <a:t>الزلاقي</a:t>
            </a:r>
            <a:r>
              <a:rPr lang="ar-SY" sz="2400" dirty="0" smtClean="0"/>
              <a:t> , تستطب</a:t>
            </a:r>
          </a:p>
          <a:p>
            <a:r>
              <a:rPr lang="ar-SY" sz="2400" dirty="0" smtClean="0"/>
              <a:t>نوبة شديدة للداء </a:t>
            </a:r>
            <a:r>
              <a:rPr lang="ar-SY" sz="2400" dirty="0" err="1" smtClean="0"/>
              <a:t>الزلاقي</a:t>
            </a:r>
            <a:r>
              <a:rPr lang="ar-SY" sz="2400" dirty="0"/>
              <a:t> </a:t>
            </a:r>
            <a:r>
              <a:rPr lang="ar-SY" sz="2400" dirty="0" smtClean="0"/>
              <a:t>( </a:t>
            </a:r>
            <a:r>
              <a:rPr lang="ar-SY" sz="2400" dirty="0" err="1" smtClean="0"/>
              <a:t>الاصابة</a:t>
            </a:r>
            <a:r>
              <a:rPr lang="ar-SY" sz="2400" dirty="0" smtClean="0"/>
              <a:t> الشديدة )</a:t>
            </a:r>
          </a:p>
          <a:p>
            <a:r>
              <a:rPr lang="ar-SY" sz="2400" dirty="0" err="1" smtClean="0"/>
              <a:t>ذرب</a:t>
            </a:r>
            <a:r>
              <a:rPr lang="ar-SY" sz="2400" dirty="0" smtClean="0"/>
              <a:t> صدمة </a:t>
            </a:r>
            <a:r>
              <a:rPr lang="ar-SY" sz="2400" dirty="0" err="1" smtClean="0"/>
              <a:t>الغليادين</a:t>
            </a:r>
            <a:endParaRPr lang="ar-SY" sz="2400" dirty="0" smtClean="0"/>
          </a:p>
          <a:p>
            <a:pPr>
              <a:buFont typeface="Wingdings" pitchFamily="2" charset="2"/>
              <a:buChar char="q"/>
            </a:pPr>
            <a:r>
              <a:rPr lang="ar-SY" sz="2400" b="1" dirty="0" smtClean="0">
                <a:solidFill>
                  <a:schemeClr val="accent6">
                    <a:lumMod val="75000"/>
                  </a:schemeClr>
                </a:solidFill>
              </a:rPr>
              <a:t>مثبطات المناعة </a:t>
            </a:r>
            <a:r>
              <a:rPr lang="ar-SY" sz="2400" dirty="0" smtClean="0"/>
              <a:t>( </a:t>
            </a:r>
            <a:r>
              <a:rPr lang="ar-SY" sz="2400" dirty="0" err="1" smtClean="0"/>
              <a:t>أزاثيوبرين</a:t>
            </a:r>
            <a:r>
              <a:rPr lang="ar-SY" sz="2400" dirty="0" smtClean="0"/>
              <a:t> , 6 </a:t>
            </a:r>
            <a:r>
              <a:rPr lang="ar-SY" sz="2400" dirty="0" err="1" smtClean="0"/>
              <a:t>مركبتو</a:t>
            </a:r>
            <a:r>
              <a:rPr lang="ar-SY" sz="2400" dirty="0" smtClean="0"/>
              <a:t> بورين )</a:t>
            </a:r>
          </a:p>
          <a:p>
            <a:r>
              <a:rPr lang="ar-SY" sz="2400" dirty="0" smtClean="0"/>
              <a:t>تستخدم عندما يصبح جرعة 10 ملغ الداعمة من </a:t>
            </a:r>
            <a:r>
              <a:rPr lang="ar-SY" sz="2400" dirty="0" err="1" smtClean="0"/>
              <a:t>الكورتيزون</a:t>
            </a:r>
            <a:r>
              <a:rPr lang="ar-SY" sz="2400" dirty="0" smtClean="0"/>
              <a:t> ( </a:t>
            </a:r>
            <a:r>
              <a:rPr lang="ar-SY" sz="2400" dirty="0" err="1" smtClean="0"/>
              <a:t>بريدنيزولون</a:t>
            </a:r>
            <a:r>
              <a:rPr lang="ar-SY" sz="2400" dirty="0" smtClean="0"/>
              <a:t> ) أو أكثر يومياً نحتاج </a:t>
            </a:r>
            <a:r>
              <a:rPr lang="ar-SY" sz="2400" dirty="0" err="1" smtClean="0"/>
              <a:t>اليها</a:t>
            </a:r>
            <a:r>
              <a:rPr lang="ar-SY" sz="2400" dirty="0" smtClean="0"/>
              <a:t> للمحافظة على الحالة تحت السيطرة</a:t>
            </a:r>
          </a:p>
          <a:p>
            <a:pPr>
              <a:buFont typeface="Wingdings" pitchFamily="2" charset="2"/>
              <a:buChar char="q"/>
            </a:pPr>
            <a:r>
              <a:rPr lang="ar-SY" sz="2400" b="1" dirty="0" smtClean="0">
                <a:solidFill>
                  <a:schemeClr val="accent6">
                    <a:lumMod val="75000"/>
                  </a:schemeClr>
                </a:solidFill>
              </a:rPr>
              <a:t>معالجة تكميلية </a:t>
            </a:r>
            <a:r>
              <a:rPr lang="ar-SY" sz="2400" dirty="0" smtClean="0"/>
              <a:t>( لمعالجة النقص الغذائي )</a:t>
            </a:r>
          </a:p>
          <a:p>
            <a:r>
              <a:rPr lang="ar-SY" sz="2400" dirty="0" err="1" smtClean="0"/>
              <a:t>اظافة</a:t>
            </a:r>
            <a:r>
              <a:rPr lang="ar-SY" sz="2400" dirty="0" smtClean="0"/>
              <a:t> الحديد , </a:t>
            </a:r>
            <a:r>
              <a:rPr lang="ar-SY" sz="2400" dirty="0" err="1" smtClean="0"/>
              <a:t>الفوليك</a:t>
            </a:r>
            <a:r>
              <a:rPr lang="ar-SY" sz="2400" dirty="0" smtClean="0"/>
              <a:t> , </a:t>
            </a:r>
            <a:r>
              <a:rPr lang="en-US" sz="2400" dirty="0" err="1" smtClean="0"/>
              <a:t>vit</a:t>
            </a:r>
            <a:r>
              <a:rPr lang="en-US" sz="2400" dirty="0" smtClean="0"/>
              <a:t> B12 </a:t>
            </a:r>
            <a:r>
              <a:rPr lang="ar-SY" sz="2400" dirty="0" smtClean="0"/>
              <a:t>, </a:t>
            </a:r>
            <a:r>
              <a:rPr lang="ar-SY" sz="2400" dirty="0" err="1" smtClean="0"/>
              <a:t>الكلس</a:t>
            </a:r>
            <a:r>
              <a:rPr lang="ar-SY" sz="2400" dirty="0" smtClean="0"/>
              <a:t> , </a:t>
            </a:r>
            <a:r>
              <a:rPr lang="ar-SY" sz="2400" dirty="0" err="1" smtClean="0"/>
              <a:t>المغنزيوم</a:t>
            </a:r>
            <a:r>
              <a:rPr lang="ar-SY" sz="2400" dirty="0" smtClean="0"/>
              <a:t> ,</a:t>
            </a:r>
            <a:r>
              <a:rPr lang="en-US" sz="2400" dirty="0" smtClean="0"/>
              <a:t>, Vi B12</a:t>
            </a:r>
            <a:endParaRPr lang="ar-SY" sz="2400" dirty="0" smtClean="0"/>
          </a:p>
          <a:p>
            <a:pPr>
              <a:buNone/>
            </a:pPr>
            <a:r>
              <a:rPr lang="en-US" sz="2400" dirty="0" err="1" smtClean="0"/>
              <a:t>Vit</a:t>
            </a:r>
            <a:r>
              <a:rPr lang="en-US" sz="2400" dirty="0" smtClean="0"/>
              <a:t> D     </a:t>
            </a:r>
            <a:r>
              <a:rPr lang="ar-SY" sz="2400" dirty="0" smtClean="0"/>
              <a:t> ,</a:t>
            </a:r>
          </a:p>
          <a:p>
            <a:r>
              <a:rPr lang="ar-SY" sz="2400" dirty="0" smtClean="0"/>
              <a:t>يجب </a:t>
            </a:r>
            <a:r>
              <a:rPr lang="ar-SY" sz="2400" dirty="0" err="1" smtClean="0"/>
              <a:t>اعطاء</a:t>
            </a:r>
            <a:r>
              <a:rPr lang="ar-SY" sz="2400" dirty="0" smtClean="0"/>
              <a:t> الفيتامينات المتعددة </a:t>
            </a:r>
            <a:r>
              <a:rPr lang="ar-SY" sz="2400" dirty="0" err="1" smtClean="0"/>
              <a:t>لاعاضة</a:t>
            </a:r>
            <a:r>
              <a:rPr lang="ar-SY" sz="2400" dirty="0" smtClean="0"/>
              <a:t> فيتامين </a:t>
            </a:r>
            <a:r>
              <a:rPr lang="en-US" sz="2400" dirty="0" smtClean="0"/>
              <a:t>A </a:t>
            </a:r>
            <a:r>
              <a:rPr lang="ar-SY" sz="2400" dirty="0" smtClean="0"/>
              <a:t>, </a:t>
            </a:r>
            <a:r>
              <a:rPr lang="ar-SY" sz="2400" dirty="0" err="1" smtClean="0"/>
              <a:t>التيامين</a:t>
            </a:r>
            <a:r>
              <a:rPr lang="ar-SY" sz="2400" dirty="0" smtClean="0"/>
              <a:t> , </a:t>
            </a:r>
            <a:r>
              <a:rPr lang="ar-SY" sz="2400" dirty="0" err="1" smtClean="0"/>
              <a:t>نياسين</a:t>
            </a:r>
            <a:r>
              <a:rPr lang="ar-SY" sz="2400" dirty="0" smtClean="0"/>
              <a:t> , </a:t>
            </a:r>
            <a:r>
              <a:rPr lang="ar-SY" sz="2400" dirty="0" err="1" smtClean="0"/>
              <a:t>الريبوفلافين</a:t>
            </a:r>
            <a:r>
              <a:rPr lang="ar-SY" sz="2400" dirty="0" smtClean="0"/>
              <a:t> , فيتامين </a:t>
            </a:r>
            <a:r>
              <a:rPr lang="en-US" sz="2400" dirty="0" smtClean="0"/>
              <a:t>C </a:t>
            </a:r>
            <a:r>
              <a:rPr lang="ar-SY" sz="2400" dirty="0" smtClean="0"/>
              <a:t>, </a:t>
            </a:r>
            <a:r>
              <a:rPr lang="en-US" sz="2400" dirty="0" smtClean="0"/>
              <a:t>E</a:t>
            </a:r>
            <a:r>
              <a:rPr lang="ar-SY" sz="2400" dirty="0" smtClean="0"/>
              <a:t> </a:t>
            </a:r>
          </a:p>
          <a:p>
            <a:pPr>
              <a:buNone/>
            </a:pPr>
            <a:endParaRPr lang="ar-SY" sz="2400" dirty="0" smtClean="0"/>
          </a:p>
          <a:p>
            <a:endParaRPr lang="ar-SY" sz="2400" dirty="0" smtClean="0"/>
          </a:p>
          <a:p>
            <a:endParaRPr lang="ar-SY" sz="2400" dirty="0" smtClean="0"/>
          </a:p>
          <a:p>
            <a:pPr>
              <a:buNone/>
            </a:pPr>
            <a:endParaRPr lang="ar-SY" dirty="0" smtClea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ar-SY" dirty="0" err="1" smtClean="0">
                <a:solidFill>
                  <a:srgbClr val="FF0000"/>
                </a:solidFill>
              </a:rPr>
              <a:t>الاختلاطات</a:t>
            </a:r>
            <a:endParaRPr lang="ar-SY" dirty="0" smtClean="0">
              <a:solidFill>
                <a:srgbClr val="FF0000"/>
              </a:solidFill>
            </a:endParaRPr>
          </a:p>
          <a:p>
            <a:r>
              <a:rPr lang="ar-SY" b="1" dirty="0" err="1" smtClean="0">
                <a:solidFill>
                  <a:srgbClr val="00B050"/>
                </a:solidFill>
              </a:rPr>
              <a:t>الخباثة</a:t>
            </a:r>
            <a:endParaRPr lang="ar-SY" b="1" dirty="0" smtClean="0">
              <a:solidFill>
                <a:srgbClr val="00B050"/>
              </a:solidFill>
            </a:endParaRPr>
          </a:p>
          <a:p>
            <a:r>
              <a:rPr lang="ar-SY" sz="2400" dirty="0" smtClean="0"/>
              <a:t>نسبتها ضعفين الأشخاص </a:t>
            </a:r>
            <a:r>
              <a:rPr lang="ar-SY" sz="2400" dirty="0" err="1" smtClean="0"/>
              <a:t>الطبيعين</a:t>
            </a:r>
            <a:endParaRPr lang="ar-SY" sz="2400" dirty="0" smtClean="0"/>
          </a:p>
          <a:p>
            <a:r>
              <a:rPr lang="ar-SY" sz="2400" dirty="0" smtClean="0"/>
              <a:t>تشكل </a:t>
            </a:r>
            <a:r>
              <a:rPr lang="en-US" sz="2400" dirty="0" smtClean="0"/>
              <a:t>3% </a:t>
            </a:r>
            <a:r>
              <a:rPr lang="ar-SY" sz="2400" dirty="0" smtClean="0"/>
              <a:t>خلال المتابعة لـ 5 سنوات أحد الدراسات</a:t>
            </a:r>
            <a:r>
              <a:rPr lang="ar-SY" sz="2800" dirty="0" smtClean="0"/>
              <a:t>)</a:t>
            </a:r>
          </a:p>
          <a:p>
            <a:pPr>
              <a:buFont typeface="Wingdings" pitchFamily="2" charset="2"/>
              <a:buChar char="q"/>
            </a:pPr>
            <a:r>
              <a:rPr lang="ar-SY" dirty="0" err="1" smtClean="0">
                <a:solidFill>
                  <a:schemeClr val="accent1">
                    <a:lumMod val="75000"/>
                  </a:schemeClr>
                </a:solidFill>
              </a:rPr>
              <a:t>لمفوما</a:t>
            </a:r>
            <a:r>
              <a:rPr lang="ar-SY" dirty="0" smtClean="0">
                <a:solidFill>
                  <a:schemeClr val="accent1">
                    <a:lumMod val="75000"/>
                  </a:schemeClr>
                </a:solidFill>
              </a:rPr>
              <a:t> الأمعاء الدقيقة متعددة البؤر </a:t>
            </a:r>
            <a:r>
              <a:rPr lang="ar-SY" dirty="0" err="1" smtClean="0">
                <a:solidFill>
                  <a:schemeClr val="accent1">
                    <a:lumMod val="75000"/>
                  </a:schemeClr>
                </a:solidFill>
              </a:rPr>
              <a:t>و</a:t>
            </a:r>
            <a:r>
              <a:rPr lang="ar-SY" dirty="0" smtClean="0">
                <a:solidFill>
                  <a:schemeClr val="accent1">
                    <a:lumMod val="75000"/>
                  </a:schemeClr>
                </a:solidFill>
              </a:rPr>
              <a:t> المنتشرة</a:t>
            </a:r>
          </a:p>
          <a:p>
            <a:pPr>
              <a:buFont typeface="Wingdings" pitchFamily="2" charset="2"/>
              <a:buChar char="v"/>
            </a:pPr>
            <a:r>
              <a:rPr lang="ar-SY" sz="2400" dirty="0" smtClean="0"/>
              <a:t>تشكل أكثر من نصف </a:t>
            </a:r>
            <a:r>
              <a:rPr lang="ar-SY" sz="2400" dirty="0" err="1" smtClean="0"/>
              <a:t>الخباثات</a:t>
            </a:r>
            <a:endParaRPr lang="ar-SY" sz="2400" dirty="0" smtClean="0"/>
          </a:p>
          <a:p>
            <a:pPr>
              <a:buFont typeface="Wingdings" pitchFamily="2" charset="2"/>
              <a:buChar char="v"/>
            </a:pPr>
            <a:r>
              <a:rPr lang="ar-SY" sz="2400" dirty="0" smtClean="0"/>
              <a:t>تحدث بعد 20 – 40 سنة من الداء </a:t>
            </a:r>
            <a:r>
              <a:rPr lang="ar-SY" sz="2400" dirty="0" err="1" smtClean="0"/>
              <a:t>الزلاقي</a:t>
            </a:r>
            <a:endParaRPr lang="ar-SY" sz="2400" dirty="0" smtClean="0"/>
          </a:p>
          <a:p>
            <a:pPr>
              <a:buFont typeface="Wingdings" pitchFamily="2" charset="2"/>
              <a:buChar char="v"/>
            </a:pPr>
            <a:r>
              <a:rPr lang="ar-SY" sz="2400" u="sng" dirty="0" smtClean="0"/>
              <a:t>من النوع </a:t>
            </a:r>
            <a:r>
              <a:rPr lang="en-US" sz="2400" u="sng" dirty="0" smtClean="0"/>
              <a:t>T Cell</a:t>
            </a:r>
            <a:endParaRPr lang="ar-SY" sz="2400" u="sng" dirty="0" smtClean="0"/>
          </a:p>
          <a:p>
            <a:pPr>
              <a:buFont typeface="Wingdings" pitchFamily="2" charset="2"/>
              <a:buChar char="q"/>
            </a:pPr>
            <a:r>
              <a:rPr lang="ar-SY" dirty="0" err="1" smtClean="0">
                <a:solidFill>
                  <a:schemeClr val="accent1">
                    <a:lumMod val="75000"/>
                  </a:schemeClr>
                </a:solidFill>
              </a:rPr>
              <a:t>كارسينوما</a:t>
            </a:r>
            <a:r>
              <a:rPr lang="ar-SY" dirty="0" smtClean="0">
                <a:solidFill>
                  <a:schemeClr val="accent1">
                    <a:lumMod val="75000"/>
                  </a:schemeClr>
                </a:solidFill>
              </a:rPr>
              <a:t> , في </a:t>
            </a:r>
            <a:r>
              <a:rPr lang="ar-SY" dirty="0" smtClean="0">
                <a:solidFill>
                  <a:schemeClr val="accent1">
                    <a:lumMod val="75000"/>
                  </a:schemeClr>
                </a:solidFill>
              </a:rPr>
              <a:t>البلعوم </a:t>
            </a:r>
            <a:r>
              <a:rPr lang="ar-SY" dirty="0" smtClean="0">
                <a:solidFill>
                  <a:schemeClr val="accent1">
                    <a:lumMod val="75000"/>
                  </a:schemeClr>
                </a:solidFill>
              </a:rPr>
              <a:t>الفموي , </a:t>
            </a:r>
            <a:r>
              <a:rPr lang="ar-SY" dirty="0" err="1" smtClean="0">
                <a:solidFill>
                  <a:schemeClr val="accent1">
                    <a:lumMod val="75000"/>
                  </a:schemeClr>
                </a:solidFill>
              </a:rPr>
              <a:t>المري</a:t>
            </a:r>
            <a:r>
              <a:rPr lang="ar-SY" dirty="0" smtClean="0">
                <a:solidFill>
                  <a:schemeClr val="accent1">
                    <a:lumMod val="75000"/>
                  </a:schemeClr>
                </a:solidFill>
              </a:rPr>
              <a:t> , </a:t>
            </a:r>
            <a:r>
              <a:rPr lang="ar-SY" dirty="0" err="1" smtClean="0">
                <a:solidFill>
                  <a:schemeClr val="accent1">
                    <a:lumMod val="75000"/>
                  </a:schemeClr>
                </a:solidFill>
              </a:rPr>
              <a:t>الامعاء</a:t>
            </a:r>
            <a:endParaRPr lang="ar-SY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ar-SY" sz="2400" dirty="0" smtClean="0"/>
              <a:t>تشكل باقي </a:t>
            </a:r>
            <a:r>
              <a:rPr lang="ar-SY" sz="2400" dirty="0" err="1" smtClean="0"/>
              <a:t>الخباثات</a:t>
            </a:r>
            <a:endParaRPr lang="ar-SY" sz="2400" dirty="0" smtClean="0"/>
          </a:p>
          <a:p>
            <a:pPr>
              <a:buNone/>
            </a:pPr>
            <a:r>
              <a:rPr lang="ar-SY" sz="2400" b="1" dirty="0" smtClean="0">
                <a:solidFill>
                  <a:schemeClr val="accent4"/>
                </a:solidFill>
              </a:rPr>
              <a:t>المظاهر </a:t>
            </a:r>
            <a:r>
              <a:rPr lang="ar-SY" sz="2400" b="1" dirty="0" smtClean="0">
                <a:solidFill>
                  <a:schemeClr val="accent4"/>
                </a:solidFill>
              </a:rPr>
              <a:t>الموجهة </a:t>
            </a:r>
            <a:r>
              <a:rPr lang="ar-SY" sz="2400" b="1" dirty="0" err="1" smtClean="0">
                <a:solidFill>
                  <a:schemeClr val="accent4"/>
                </a:solidFill>
              </a:rPr>
              <a:t>للخباثة</a:t>
            </a:r>
            <a:endParaRPr lang="ar-SY" sz="24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ar-SY" sz="2400" dirty="0" smtClean="0"/>
              <a:t>انسداد </a:t>
            </a:r>
            <a:r>
              <a:rPr lang="ar-SY" sz="2400" dirty="0" err="1" smtClean="0"/>
              <a:t>امعاء</a:t>
            </a:r>
            <a:r>
              <a:rPr lang="ar-SY" sz="2400" dirty="0" smtClean="0"/>
              <a:t> , نزف , حرارة , اعتلال عقد لمفاوية ,نقص ألبومين</a:t>
            </a:r>
          </a:p>
          <a:p>
            <a:pPr>
              <a:buFont typeface="Wingdings" pitchFamily="2" charset="2"/>
              <a:buChar char="q"/>
            </a:pPr>
            <a:r>
              <a:rPr lang="ar-SY" sz="2400" b="1" dirty="0" smtClean="0">
                <a:solidFill>
                  <a:srgbClr val="00B050"/>
                </a:solidFill>
              </a:rPr>
              <a:t>التهاب الصائم التقرحي</a:t>
            </a:r>
          </a:p>
          <a:p>
            <a:pPr>
              <a:buFont typeface="Wingdings" pitchFamily="2" charset="2"/>
              <a:buChar char="q"/>
            </a:pPr>
            <a:r>
              <a:rPr lang="ar-SY" sz="2400" b="1" dirty="0" err="1" smtClean="0">
                <a:solidFill>
                  <a:srgbClr val="00B050"/>
                </a:solidFill>
              </a:rPr>
              <a:t>الذرب</a:t>
            </a:r>
            <a:r>
              <a:rPr lang="ar-SY" sz="2400" b="1" dirty="0" smtClean="0">
                <a:solidFill>
                  <a:srgbClr val="00B050"/>
                </a:solidFill>
              </a:rPr>
              <a:t> </a:t>
            </a:r>
            <a:r>
              <a:rPr lang="ar-SY" sz="2400" b="1" dirty="0" err="1" smtClean="0">
                <a:solidFill>
                  <a:srgbClr val="00B050"/>
                </a:solidFill>
              </a:rPr>
              <a:t>الكولاجيني</a:t>
            </a:r>
            <a:endParaRPr lang="ar-SA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ar-SY" sz="4400" b="1" u="sng" dirty="0" smtClean="0">
                <a:solidFill>
                  <a:srgbClr val="FF0000"/>
                </a:solidFill>
              </a:rPr>
              <a:t>تعريف</a:t>
            </a:r>
          </a:p>
          <a:p>
            <a:pPr>
              <a:buNone/>
            </a:pPr>
            <a:r>
              <a:rPr lang="ar-SY" sz="4400" dirty="0" smtClean="0"/>
              <a:t>سوء امتصاص </a:t>
            </a:r>
            <a:r>
              <a:rPr lang="ar-SY" sz="4400" dirty="0" err="1" smtClean="0"/>
              <a:t>بالامعاء</a:t>
            </a:r>
            <a:r>
              <a:rPr lang="ar-SY" sz="4400" dirty="0" smtClean="0"/>
              <a:t> الدقيقة بعد </a:t>
            </a:r>
            <a:r>
              <a:rPr lang="ar-SY" sz="4400" dirty="0" err="1" smtClean="0"/>
              <a:t>ادخال</a:t>
            </a:r>
            <a:r>
              <a:rPr lang="ar-SY" sz="4400" dirty="0" smtClean="0"/>
              <a:t> غلوتن القمح أو بروتينات الشعير </a:t>
            </a:r>
            <a:r>
              <a:rPr lang="ar-SY" sz="4400" dirty="0" err="1" smtClean="0"/>
              <a:t>و</a:t>
            </a:r>
            <a:r>
              <a:rPr lang="ar-SY" sz="4400" dirty="0" smtClean="0"/>
              <a:t> الشوفان</a:t>
            </a:r>
          </a:p>
          <a:p>
            <a:pPr>
              <a:buNone/>
            </a:pPr>
            <a:r>
              <a:rPr lang="ar-SY" sz="4400" b="1" i="1" u="sng" dirty="0" smtClean="0">
                <a:solidFill>
                  <a:srgbClr val="FF0000"/>
                </a:solidFill>
              </a:rPr>
              <a:t>يتميز </a:t>
            </a:r>
            <a:r>
              <a:rPr lang="ar-SY" sz="4400" b="1" i="1" u="sng" dirty="0" err="1" smtClean="0">
                <a:solidFill>
                  <a:srgbClr val="FF0000"/>
                </a:solidFill>
              </a:rPr>
              <a:t>بــ</a:t>
            </a:r>
            <a:endParaRPr lang="ar-SY" sz="4400" b="1" i="1" u="sng" dirty="0" smtClean="0">
              <a:solidFill>
                <a:srgbClr val="FF0000"/>
              </a:solidFill>
            </a:endParaRPr>
          </a:p>
          <a:p>
            <a:r>
              <a:rPr lang="ar-SY" sz="4400" dirty="0" smtClean="0"/>
              <a:t>ضمور </a:t>
            </a:r>
            <a:r>
              <a:rPr lang="ar-SY" sz="4400" dirty="0" err="1" smtClean="0"/>
              <a:t>زغابي</a:t>
            </a:r>
            <a:r>
              <a:rPr lang="ar-SY" sz="4400" dirty="0" smtClean="0"/>
              <a:t> مميز وليس نوعي</a:t>
            </a:r>
          </a:p>
          <a:p>
            <a:r>
              <a:rPr lang="ar-SY" sz="4400" dirty="0" smtClean="0"/>
              <a:t>تراجع سريري ونسيجي بعد الالتزام بالحمية</a:t>
            </a:r>
          </a:p>
          <a:p>
            <a:r>
              <a:rPr lang="ar-SY" sz="4400" dirty="0" smtClean="0"/>
              <a:t>نكس بعد </a:t>
            </a:r>
            <a:r>
              <a:rPr lang="ar-SY" sz="4400" dirty="0" err="1" smtClean="0"/>
              <a:t>ادخال</a:t>
            </a:r>
            <a:r>
              <a:rPr lang="ar-SY" sz="4400" dirty="0" smtClean="0"/>
              <a:t> </a:t>
            </a:r>
            <a:r>
              <a:rPr lang="ar-SY" sz="4400" dirty="0" err="1" smtClean="0"/>
              <a:t>الغلوتين</a:t>
            </a:r>
            <a:endParaRPr lang="ar-SA" sz="44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endParaRPr lang="ar-SY" sz="8800" b="1" dirty="0" smtClean="0"/>
          </a:p>
          <a:p>
            <a:pPr>
              <a:buNone/>
            </a:pPr>
            <a:r>
              <a:rPr lang="ar-SY" sz="8800" b="1" dirty="0" smtClean="0"/>
              <a:t>وشـكــراً</a:t>
            </a:r>
          </a:p>
          <a:p>
            <a:pPr>
              <a:buNone/>
            </a:pPr>
            <a:endParaRPr lang="ar-SY" dirty="0" smtClean="0"/>
          </a:p>
          <a:p>
            <a:pPr algn="l">
              <a:buNone/>
            </a:pPr>
            <a:r>
              <a:rPr lang="en-US" sz="9600" b="1" dirty="0" smtClean="0"/>
              <a:t>Thank you</a:t>
            </a:r>
          </a:p>
          <a:p>
            <a:pPr>
              <a:buNone/>
            </a:pPr>
            <a:endParaRPr lang="en-US" sz="9600" b="1" dirty="0" smtClean="0"/>
          </a:p>
          <a:p>
            <a:pPr>
              <a:buNone/>
            </a:pPr>
            <a:endParaRPr lang="ar-SA" sz="9600" b="1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ar-SY" b="1" u="sng" dirty="0" smtClean="0"/>
          </a:p>
          <a:p>
            <a:pPr>
              <a:buNone/>
            </a:pPr>
            <a:r>
              <a:rPr lang="ar-SY" b="1" u="sng" dirty="0" smtClean="0">
                <a:solidFill>
                  <a:srgbClr val="FFFF00"/>
                </a:solidFill>
              </a:rPr>
              <a:t>الداء </a:t>
            </a:r>
            <a:r>
              <a:rPr lang="ar-SY" b="1" u="sng" dirty="0" err="1" smtClean="0">
                <a:solidFill>
                  <a:srgbClr val="FFFF00"/>
                </a:solidFill>
              </a:rPr>
              <a:t>الزلاقي</a:t>
            </a:r>
            <a:r>
              <a:rPr lang="ar-SY" b="1" u="sng" dirty="0" smtClean="0">
                <a:solidFill>
                  <a:srgbClr val="FFFF00"/>
                </a:solidFill>
              </a:rPr>
              <a:t> النموذجي</a:t>
            </a:r>
          </a:p>
          <a:p>
            <a:pPr>
              <a:buNone/>
            </a:pPr>
            <a:r>
              <a:rPr lang="ar-SY" sz="2800" dirty="0" smtClean="0"/>
              <a:t>سوء امتصاص بالأمعاء الدقيقة يترافق مع الأعراض الوصفية لسوء الامتصاص ( </a:t>
            </a:r>
            <a:r>
              <a:rPr lang="ar-SY" sz="2800" dirty="0" err="1" smtClean="0"/>
              <a:t>اسهال</a:t>
            </a:r>
            <a:r>
              <a:rPr lang="ar-SY" sz="2800" dirty="0" smtClean="0"/>
              <a:t> , </a:t>
            </a:r>
            <a:r>
              <a:rPr lang="ar-SY" sz="2800" dirty="0" err="1" smtClean="0"/>
              <a:t>اسهال</a:t>
            </a:r>
            <a:r>
              <a:rPr lang="ar-SY" sz="2800" dirty="0" smtClean="0"/>
              <a:t> دهني , انتفاخ بطن , نقص وزن , ... </a:t>
            </a:r>
          </a:p>
          <a:p>
            <a:pPr>
              <a:buNone/>
            </a:pPr>
            <a:endParaRPr lang="ar-SY" sz="2800" dirty="0" smtClean="0"/>
          </a:p>
          <a:p>
            <a:pPr>
              <a:buNone/>
            </a:pPr>
            <a:r>
              <a:rPr lang="ar-SY" b="1" u="sng" dirty="0" smtClean="0">
                <a:solidFill>
                  <a:srgbClr val="FFFF00"/>
                </a:solidFill>
              </a:rPr>
              <a:t>الداء </a:t>
            </a:r>
            <a:r>
              <a:rPr lang="ar-SY" b="1" u="sng" dirty="0" err="1" smtClean="0">
                <a:solidFill>
                  <a:srgbClr val="FFFF00"/>
                </a:solidFill>
              </a:rPr>
              <a:t>الزلاقي</a:t>
            </a:r>
            <a:r>
              <a:rPr lang="ar-SY" b="1" u="sng" dirty="0" smtClean="0">
                <a:solidFill>
                  <a:srgbClr val="FFFF00"/>
                </a:solidFill>
              </a:rPr>
              <a:t> الغير نموذجي</a:t>
            </a:r>
          </a:p>
          <a:p>
            <a:pPr>
              <a:buNone/>
            </a:pPr>
            <a:r>
              <a:rPr lang="ar-SY" sz="2800" dirty="0" smtClean="0"/>
              <a:t>يترافق مع أعراض غير نموذجية للداء </a:t>
            </a:r>
            <a:r>
              <a:rPr lang="ar-SY" sz="2800" dirty="0" err="1" smtClean="0"/>
              <a:t>الزلاقي</a:t>
            </a:r>
            <a:r>
              <a:rPr lang="ar-SY" sz="2800" dirty="0" smtClean="0"/>
              <a:t> مثل ( قصر قامة , عقم ,فقر دم )</a:t>
            </a:r>
          </a:p>
          <a:p>
            <a:pPr>
              <a:buNone/>
            </a:pPr>
            <a:endParaRPr lang="ar-SY" dirty="0" smtClean="0"/>
          </a:p>
          <a:p>
            <a:pPr>
              <a:buNone/>
            </a:pPr>
            <a:r>
              <a:rPr lang="ar-SY" sz="2800" b="1" u="sng" dirty="0" smtClean="0">
                <a:solidFill>
                  <a:srgbClr val="FFFF00"/>
                </a:solidFill>
              </a:rPr>
              <a:t>الداء </a:t>
            </a:r>
            <a:r>
              <a:rPr lang="ar-SY" sz="2800" b="1" u="sng" dirty="0" err="1" smtClean="0">
                <a:solidFill>
                  <a:srgbClr val="FFFF00"/>
                </a:solidFill>
              </a:rPr>
              <a:t>الزلاقي</a:t>
            </a:r>
            <a:r>
              <a:rPr lang="ar-SY" sz="2800" b="1" u="sng" dirty="0" smtClean="0">
                <a:solidFill>
                  <a:srgbClr val="FFFF00"/>
                </a:solidFill>
              </a:rPr>
              <a:t> الصامت</a:t>
            </a:r>
          </a:p>
          <a:p>
            <a:pPr>
              <a:buNone/>
            </a:pPr>
            <a:r>
              <a:rPr lang="ar-SY" sz="2800" dirty="0" smtClean="0"/>
              <a:t>يظهر بعد المسح المصلي لمرضى غير عرضيين</a:t>
            </a:r>
            <a:endParaRPr lang="ar-SA" sz="28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 fontScale="90000"/>
          </a:bodyPr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ar-SY" sz="4000" b="1" dirty="0" err="1" smtClean="0">
                <a:solidFill>
                  <a:srgbClr val="FF0000"/>
                </a:solidFill>
              </a:rPr>
              <a:t>الباثولوجيا</a:t>
            </a:r>
            <a:endParaRPr lang="ar-SY" sz="4000" b="1" dirty="0" smtClean="0">
              <a:solidFill>
                <a:srgbClr val="FF0000"/>
              </a:solidFill>
            </a:endParaRPr>
          </a:p>
          <a:p>
            <a:r>
              <a:rPr lang="ar-SY" sz="2800" dirty="0" smtClean="0"/>
              <a:t>يصيب الداء </a:t>
            </a:r>
            <a:r>
              <a:rPr lang="ar-SY" sz="2800" dirty="0" err="1" smtClean="0"/>
              <a:t>الزلاقي</a:t>
            </a:r>
            <a:r>
              <a:rPr lang="ar-SY" sz="2800" dirty="0" smtClean="0"/>
              <a:t> الطبقة المخاطية بينما تكون تحت المخاطية والعضلية </a:t>
            </a:r>
            <a:r>
              <a:rPr lang="ar-SY" sz="2800" dirty="0" err="1" smtClean="0"/>
              <a:t>و</a:t>
            </a:r>
            <a:r>
              <a:rPr lang="ar-SY" sz="2800" dirty="0" smtClean="0"/>
              <a:t> الطبقة المصلية غير مصابة</a:t>
            </a:r>
          </a:p>
          <a:p>
            <a:endParaRPr lang="ar-SY" sz="2800" dirty="0" smtClean="0"/>
          </a:p>
          <a:p>
            <a:r>
              <a:rPr lang="ar-SY" sz="2800" dirty="0" err="1" smtClean="0"/>
              <a:t>الاصابة</a:t>
            </a:r>
            <a:r>
              <a:rPr lang="ar-SY" sz="2800" dirty="0" smtClean="0"/>
              <a:t> تكون متنوعة من حيث الشدة </a:t>
            </a:r>
            <a:r>
              <a:rPr lang="ar-SY" sz="2800" dirty="0" err="1" smtClean="0"/>
              <a:t>و</a:t>
            </a:r>
            <a:r>
              <a:rPr lang="ar-SY" sz="2800" dirty="0" smtClean="0"/>
              <a:t> الامتداد</a:t>
            </a:r>
          </a:p>
          <a:p>
            <a:endParaRPr lang="ar-SY" sz="2800" dirty="0" smtClean="0"/>
          </a:p>
          <a:p>
            <a:r>
              <a:rPr lang="ar-SY" sz="2800" dirty="0" smtClean="0"/>
              <a:t>طول الأمعاء الدقيقة المصاب يختلف من مريض لأخر ويتناسب مع شدة </a:t>
            </a:r>
            <a:r>
              <a:rPr lang="ar-SY" sz="2800" dirty="0" err="1" smtClean="0"/>
              <a:t>الاعراض</a:t>
            </a:r>
            <a:r>
              <a:rPr lang="ar-SY" sz="2800" dirty="0" smtClean="0"/>
              <a:t> (المريض الذي لديه </a:t>
            </a:r>
            <a:r>
              <a:rPr lang="ar-SY" sz="2800" dirty="0" err="1" smtClean="0"/>
              <a:t>اصابة</a:t>
            </a:r>
            <a:r>
              <a:rPr lang="ar-SY" sz="2800" dirty="0" smtClean="0"/>
              <a:t> بكامل الأمعاء يكون لديه سوء امتصاص أشد من المريض الذي لديه </a:t>
            </a:r>
            <a:r>
              <a:rPr lang="ar-SY" sz="2800" dirty="0" err="1" smtClean="0"/>
              <a:t>اصابة</a:t>
            </a:r>
            <a:r>
              <a:rPr lang="ar-SY" sz="2800" dirty="0" smtClean="0"/>
              <a:t> </a:t>
            </a:r>
            <a:r>
              <a:rPr lang="ar-SY" sz="2800" dirty="0" err="1" smtClean="0"/>
              <a:t>عفجية</a:t>
            </a:r>
            <a:r>
              <a:rPr lang="ar-SY" sz="2800" dirty="0" smtClean="0"/>
              <a:t> فقط )</a:t>
            </a:r>
          </a:p>
          <a:p>
            <a:endParaRPr lang="ar-SY" sz="2800" dirty="0" smtClean="0"/>
          </a:p>
          <a:p>
            <a:r>
              <a:rPr lang="ar-SY" sz="2800" dirty="0" smtClean="0"/>
              <a:t>شدة </a:t>
            </a:r>
            <a:r>
              <a:rPr lang="ar-SY" sz="2800" dirty="0" err="1" smtClean="0"/>
              <a:t>الاصابة</a:t>
            </a:r>
            <a:r>
              <a:rPr lang="ar-SY" sz="2800" dirty="0" smtClean="0"/>
              <a:t> تتناقص كلما ابتعدنا ولكن </a:t>
            </a:r>
            <a:r>
              <a:rPr lang="ar-SY" sz="2800" dirty="0" err="1" smtClean="0"/>
              <a:t>اصابة</a:t>
            </a:r>
            <a:r>
              <a:rPr lang="ar-SY" sz="2800" dirty="0" smtClean="0"/>
              <a:t> القسم البعيد دون القريب </a:t>
            </a:r>
            <a:r>
              <a:rPr lang="ar-SY" sz="2800" dirty="0" err="1" smtClean="0"/>
              <a:t>لاتحدث</a:t>
            </a:r>
            <a:endParaRPr lang="ar-SA" sz="28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ar-SY" sz="3200" b="1" u="sng" dirty="0" smtClean="0">
                <a:solidFill>
                  <a:srgbClr val="FF0000"/>
                </a:solidFill>
              </a:rPr>
              <a:t>تصنيف </a:t>
            </a:r>
            <a:r>
              <a:rPr lang="ar-SY" sz="3200" b="1" u="sng" dirty="0" err="1" smtClean="0">
                <a:solidFill>
                  <a:srgbClr val="FF0000"/>
                </a:solidFill>
              </a:rPr>
              <a:t>مارش</a:t>
            </a:r>
            <a:r>
              <a:rPr lang="ar-SY" sz="3200" b="1" u="sng" dirty="0" smtClean="0">
                <a:solidFill>
                  <a:srgbClr val="FF0000"/>
                </a:solidFill>
              </a:rPr>
              <a:t>  </a:t>
            </a:r>
            <a:r>
              <a:rPr lang="en-US" sz="3200" b="1" u="sng" dirty="0" smtClean="0">
                <a:solidFill>
                  <a:srgbClr val="FF0000"/>
                </a:solidFill>
              </a:rPr>
              <a:t>Marsh</a:t>
            </a:r>
            <a:r>
              <a:rPr lang="ar-SY" sz="3200" b="1" u="sng" dirty="0" smtClean="0">
                <a:solidFill>
                  <a:srgbClr val="FF0000"/>
                </a:solidFill>
              </a:rPr>
              <a:t> </a:t>
            </a:r>
            <a:r>
              <a:rPr lang="ar-SY" sz="3200" b="1" u="sng" dirty="0" err="1" smtClean="0">
                <a:solidFill>
                  <a:srgbClr val="FF0000"/>
                </a:solidFill>
              </a:rPr>
              <a:t>لاصابة</a:t>
            </a:r>
            <a:r>
              <a:rPr lang="ar-SY" sz="3200" b="1" u="sng" dirty="0" smtClean="0">
                <a:solidFill>
                  <a:srgbClr val="FF0000"/>
                </a:solidFill>
              </a:rPr>
              <a:t> النسيجية</a:t>
            </a:r>
          </a:p>
          <a:p>
            <a:pPr>
              <a:buFont typeface="Wingdings" pitchFamily="2" charset="2"/>
              <a:buChar char="§"/>
            </a:pPr>
            <a:r>
              <a:rPr lang="ar-SY" sz="2800" dirty="0" smtClean="0">
                <a:solidFill>
                  <a:schemeClr val="accent4">
                    <a:lumMod val="75000"/>
                  </a:schemeClr>
                </a:solidFill>
              </a:rPr>
              <a:t>درجة 0 </a:t>
            </a:r>
            <a:r>
              <a:rPr lang="ar-SY" sz="2800" dirty="0" smtClean="0"/>
              <a:t> </a:t>
            </a:r>
            <a:r>
              <a:rPr lang="ar-SY" sz="2800" dirty="0" err="1" smtClean="0"/>
              <a:t>ماقبل</a:t>
            </a:r>
            <a:r>
              <a:rPr lang="ar-SY" sz="2800" dirty="0" smtClean="0"/>
              <a:t> </a:t>
            </a:r>
            <a:r>
              <a:rPr lang="ar-SY" sz="2800" dirty="0" err="1" smtClean="0"/>
              <a:t>ارتشاح</a:t>
            </a:r>
            <a:r>
              <a:rPr lang="ar-SY" sz="2800" dirty="0" smtClean="0"/>
              <a:t> المخاطية</a:t>
            </a:r>
          </a:p>
          <a:p>
            <a:pPr>
              <a:buFont typeface="Wingdings" pitchFamily="2" charset="2"/>
              <a:buChar char="§"/>
            </a:pPr>
            <a:endParaRPr lang="ar-SY" sz="2800" dirty="0" smtClean="0"/>
          </a:p>
          <a:p>
            <a:pPr>
              <a:buFont typeface="Wingdings" pitchFamily="2" charset="2"/>
              <a:buChar char="§"/>
            </a:pPr>
            <a:r>
              <a:rPr lang="ar-SY" sz="2800" dirty="0" smtClean="0">
                <a:solidFill>
                  <a:schemeClr val="accent4">
                    <a:lumMod val="75000"/>
                  </a:schemeClr>
                </a:solidFill>
              </a:rPr>
              <a:t>درجة 1</a:t>
            </a:r>
            <a:r>
              <a:rPr lang="ar-SY" sz="2800" dirty="0" smtClean="0"/>
              <a:t>  زيادة الخلايا </a:t>
            </a:r>
            <a:r>
              <a:rPr lang="ar-SY" sz="2800" dirty="0" err="1" smtClean="0"/>
              <a:t>اللنفاوية</a:t>
            </a:r>
            <a:r>
              <a:rPr lang="ar-SY" sz="2800" dirty="0" smtClean="0"/>
              <a:t> </a:t>
            </a:r>
            <a:r>
              <a:rPr lang="ar-SY" sz="2800" dirty="0" err="1" smtClean="0"/>
              <a:t>بالظهارية</a:t>
            </a:r>
            <a:r>
              <a:rPr lang="ar-SY" sz="2800" dirty="0" smtClean="0"/>
              <a:t> – </a:t>
            </a:r>
            <a:r>
              <a:rPr lang="ar-SY" sz="2800" dirty="0" err="1" smtClean="0"/>
              <a:t>وارتشاح</a:t>
            </a:r>
            <a:r>
              <a:rPr lang="ar-SY" sz="2800" dirty="0" smtClean="0"/>
              <a:t> الصفيحة الخاصة </a:t>
            </a:r>
            <a:r>
              <a:rPr lang="ar-SY" sz="2800" dirty="0" err="1" smtClean="0"/>
              <a:t>باللنفاويات</a:t>
            </a:r>
            <a:endParaRPr lang="ar-SY" sz="2800" dirty="0" smtClean="0"/>
          </a:p>
          <a:p>
            <a:pPr>
              <a:buFont typeface="Wingdings" pitchFamily="2" charset="2"/>
              <a:buChar char="§"/>
            </a:pPr>
            <a:endParaRPr lang="ar-SY" sz="2800" dirty="0" smtClean="0"/>
          </a:p>
          <a:p>
            <a:pPr>
              <a:buFont typeface="Wingdings" pitchFamily="2" charset="2"/>
              <a:buChar char="§"/>
            </a:pPr>
            <a:r>
              <a:rPr lang="ar-SY" sz="2800" dirty="0" smtClean="0">
                <a:solidFill>
                  <a:schemeClr val="accent4">
                    <a:lumMod val="75000"/>
                  </a:schemeClr>
                </a:solidFill>
              </a:rPr>
              <a:t>درجة 2  </a:t>
            </a:r>
            <a:r>
              <a:rPr lang="ar-SY" sz="2800" dirty="0" smtClean="0"/>
              <a:t>فرط تنسج </a:t>
            </a:r>
            <a:r>
              <a:rPr lang="ar-SY" sz="2800" dirty="0" err="1" smtClean="0"/>
              <a:t>الخبيئات</a:t>
            </a:r>
            <a:endParaRPr lang="ar-SY" sz="2800" dirty="0" smtClean="0"/>
          </a:p>
          <a:p>
            <a:pPr>
              <a:buFont typeface="Wingdings" pitchFamily="2" charset="2"/>
              <a:buChar char="§"/>
            </a:pPr>
            <a:endParaRPr lang="ar-SY" sz="2800" dirty="0" smtClean="0"/>
          </a:p>
          <a:p>
            <a:pPr>
              <a:buFont typeface="Wingdings" pitchFamily="2" charset="2"/>
              <a:buChar char="§"/>
            </a:pPr>
            <a:r>
              <a:rPr lang="ar-SY" sz="2800" dirty="0" smtClean="0">
                <a:solidFill>
                  <a:schemeClr val="accent4">
                    <a:lumMod val="75000"/>
                  </a:schemeClr>
                </a:solidFill>
              </a:rPr>
              <a:t>درجة 3</a:t>
            </a:r>
            <a:r>
              <a:rPr lang="ar-SY" sz="2800" dirty="0" smtClean="0"/>
              <a:t>  ضمور جزئي </a:t>
            </a:r>
            <a:r>
              <a:rPr lang="ar-SY" sz="2800" dirty="0" err="1" smtClean="0"/>
              <a:t>للزغابات</a:t>
            </a:r>
            <a:endParaRPr lang="ar-SY" sz="2800" dirty="0" smtClean="0"/>
          </a:p>
          <a:p>
            <a:pPr>
              <a:buFont typeface="Wingdings" pitchFamily="2" charset="2"/>
              <a:buChar char="§"/>
            </a:pPr>
            <a:endParaRPr lang="ar-SY" sz="2800" dirty="0" smtClean="0"/>
          </a:p>
          <a:p>
            <a:pPr>
              <a:buFont typeface="Wingdings" pitchFamily="2" charset="2"/>
              <a:buChar char="§"/>
            </a:pPr>
            <a:r>
              <a:rPr lang="ar-SY" sz="2800" dirty="0" smtClean="0">
                <a:solidFill>
                  <a:schemeClr val="accent4">
                    <a:lumMod val="75000"/>
                  </a:schemeClr>
                </a:solidFill>
              </a:rPr>
              <a:t>درجة 4</a:t>
            </a:r>
            <a:r>
              <a:rPr lang="ar-SY" sz="2800" dirty="0" smtClean="0"/>
              <a:t>  ضمور تام </a:t>
            </a:r>
            <a:r>
              <a:rPr lang="ar-SY" sz="2800" dirty="0" err="1" smtClean="0"/>
              <a:t>للزغابات</a:t>
            </a:r>
            <a:r>
              <a:rPr lang="ar-SY" sz="2800" dirty="0" smtClean="0"/>
              <a:t> , وضمور مخاطية تام , مع فرط تنسج </a:t>
            </a:r>
            <a:r>
              <a:rPr lang="ar-SY" sz="2800" dirty="0" err="1" smtClean="0"/>
              <a:t>الخبيئات</a:t>
            </a:r>
            <a:endParaRPr lang="ar-SY" sz="2800" dirty="0" smtClea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/>
              <a:t>March </a:t>
            </a:r>
            <a:r>
              <a:rPr lang="en-US" sz="4400" dirty="0" err="1" smtClean="0"/>
              <a:t>claciffication</a:t>
            </a:r>
            <a:endParaRPr lang="ar-SA" sz="4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 flipV="1">
            <a:off x="0" y="6857999"/>
            <a:ext cx="9144000" cy="4571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endParaRPr lang="ar-SA" dirty="0"/>
          </a:p>
        </p:txBody>
      </p:sp>
      <p:pic>
        <p:nvPicPr>
          <p:cNvPr id="1026" name="Picture 2" descr="Fig01-Slide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85800"/>
            <a:ext cx="3733800" cy="2667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pic>
        <p:nvPicPr>
          <p:cNvPr id="1027" name="Picture 3" descr="Fig02-0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10200" y="685800"/>
            <a:ext cx="3733800" cy="2667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pic>
      <p:pic>
        <p:nvPicPr>
          <p:cNvPr id="1028" name="Picture 4" descr="Fig05-Slide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581400"/>
            <a:ext cx="3733800" cy="29718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  <p:pic>
        <p:nvPicPr>
          <p:cNvPr id="1029" name="Picture 5" descr="Slide1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34000" y="3581400"/>
            <a:ext cx="3810000" cy="2971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152400"/>
          </a:xfrm>
        </p:spPr>
        <p:txBody>
          <a:bodyPr>
            <a:normAutofit fontScale="90000"/>
          </a:bodyPr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ar-SY" b="1" dirty="0" smtClean="0">
                <a:solidFill>
                  <a:srgbClr val="0070C0"/>
                </a:solidFill>
              </a:rPr>
              <a:t>تتحسن الموجودات </a:t>
            </a:r>
            <a:r>
              <a:rPr lang="ar-SY" b="1" dirty="0" smtClean="0">
                <a:solidFill>
                  <a:srgbClr val="0070C0"/>
                </a:solidFill>
              </a:rPr>
              <a:t>النسيجية </a:t>
            </a:r>
            <a:r>
              <a:rPr lang="ar-SY" b="1" dirty="0" smtClean="0">
                <a:solidFill>
                  <a:srgbClr val="0070C0"/>
                </a:solidFill>
              </a:rPr>
              <a:t>بعد الحمية الخالية من </a:t>
            </a:r>
            <a:r>
              <a:rPr lang="ar-SY" b="1" dirty="0" err="1" smtClean="0">
                <a:solidFill>
                  <a:srgbClr val="0070C0"/>
                </a:solidFill>
              </a:rPr>
              <a:t>الغلوتن</a:t>
            </a:r>
            <a:r>
              <a:rPr lang="ar-SY" b="1" dirty="0" smtClean="0">
                <a:solidFill>
                  <a:srgbClr val="0070C0"/>
                </a:solidFill>
              </a:rPr>
              <a:t> خلال أيام حيث :</a:t>
            </a:r>
          </a:p>
          <a:p>
            <a:pPr>
              <a:buNone/>
            </a:pPr>
            <a:endParaRPr lang="ar-SY" b="1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أول </a:t>
            </a:r>
            <a:r>
              <a:rPr lang="ar-SY" dirty="0" err="1" smtClean="0"/>
              <a:t>مايتحسن</a:t>
            </a:r>
            <a:r>
              <a:rPr lang="ar-SY" dirty="0" smtClean="0"/>
              <a:t> المظهر الخلوي لسطح الامتصاص</a:t>
            </a:r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تطاول </a:t>
            </a:r>
            <a:r>
              <a:rPr lang="ar-SY" dirty="0" err="1" smtClean="0"/>
              <a:t>الزغابات</a:t>
            </a:r>
            <a:endParaRPr lang="ar-SY" dirty="0" smtClean="0"/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تقصر </a:t>
            </a:r>
            <a:r>
              <a:rPr lang="ar-SY" dirty="0" err="1" smtClean="0"/>
              <a:t>الخبيئات</a:t>
            </a:r>
            <a:endParaRPr lang="ar-SY" dirty="0" smtClean="0"/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تقل الخلوية بالصفيحة الخاصة</a:t>
            </a:r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تستبدل الخلايا المكعبة بخلايا اسطوانية امتصاصية</a:t>
            </a:r>
          </a:p>
          <a:p>
            <a:pPr>
              <a:buFont typeface="Wingdings" pitchFamily="2" charset="2"/>
              <a:buChar char="q"/>
            </a:pPr>
            <a:endParaRPr lang="ar-SY" dirty="0" smtClean="0"/>
          </a:p>
          <a:p>
            <a:pPr>
              <a:buFont typeface="Wingdings" pitchFamily="2" charset="2"/>
              <a:buChar char="q"/>
            </a:pPr>
            <a:r>
              <a:rPr lang="ar-SY" dirty="0" smtClean="0"/>
              <a:t>تتحسن مخاطية القسم البعيد من الأمعاء بشكل أسرع من القسم القريب</a:t>
            </a:r>
          </a:p>
          <a:p>
            <a:pPr>
              <a:buFont typeface="Wingdings" pitchFamily="2" charset="2"/>
              <a:buChar char="q"/>
            </a:pPr>
            <a:endParaRPr lang="ar-SY" dirty="0" smtClean="0"/>
          </a:p>
          <a:p>
            <a:pPr>
              <a:buFont typeface="Wingdings" pitchFamily="2" charset="2"/>
              <a:buChar char="q"/>
            </a:pPr>
            <a:r>
              <a:rPr lang="ar-SY" dirty="0" smtClean="0"/>
              <a:t>بعض المرضى يحتاجون شهور إلى سنوات للتحسن بعد سحب </a:t>
            </a:r>
            <a:r>
              <a:rPr lang="ar-SY" dirty="0" err="1" smtClean="0"/>
              <a:t>الغلوتن</a:t>
            </a:r>
            <a:r>
              <a:rPr lang="ar-SY" dirty="0" smtClean="0"/>
              <a:t> حتى تعود المخاطية للطبيعي</a:t>
            </a:r>
            <a:endParaRPr lang="ar-SA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ar-SY" sz="3000" dirty="0" err="1" smtClean="0">
                <a:solidFill>
                  <a:srgbClr val="FF0000"/>
                </a:solidFill>
              </a:rPr>
              <a:t>الالية</a:t>
            </a:r>
            <a:r>
              <a:rPr lang="ar-SY" sz="3000" dirty="0" smtClean="0">
                <a:solidFill>
                  <a:srgbClr val="FF0000"/>
                </a:solidFill>
              </a:rPr>
              <a:t> </a:t>
            </a:r>
            <a:r>
              <a:rPr lang="ar-SY" sz="3000" dirty="0" err="1" smtClean="0">
                <a:solidFill>
                  <a:srgbClr val="FF0000"/>
                </a:solidFill>
              </a:rPr>
              <a:t>الامراضية</a:t>
            </a:r>
            <a:endParaRPr lang="ar-SY" sz="22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ar-SY" sz="2200" dirty="0" smtClean="0"/>
              <a:t>التفاعل مابين البروتين المنحل بالماء ( </a:t>
            </a:r>
            <a:r>
              <a:rPr lang="ar-SY" sz="2200" dirty="0" err="1" smtClean="0"/>
              <a:t>الغلوتين</a:t>
            </a:r>
            <a:r>
              <a:rPr lang="ar-SY" sz="2200" dirty="0" smtClean="0"/>
              <a:t> ) ومخاطية </a:t>
            </a:r>
            <a:r>
              <a:rPr lang="ar-SY" sz="2200" dirty="0" err="1" smtClean="0"/>
              <a:t>الامعاء</a:t>
            </a:r>
            <a:r>
              <a:rPr lang="ar-SY" sz="2200" dirty="0" smtClean="0"/>
              <a:t> الدقيقة هو </a:t>
            </a:r>
            <a:r>
              <a:rPr lang="ar-SY" sz="2200" dirty="0" err="1" smtClean="0"/>
              <a:t>اساس</a:t>
            </a:r>
            <a:r>
              <a:rPr lang="ar-SY" sz="2200" dirty="0" smtClean="0"/>
              <a:t> </a:t>
            </a:r>
            <a:r>
              <a:rPr lang="ar-SY" sz="2200" dirty="0" err="1" smtClean="0"/>
              <a:t>الالية</a:t>
            </a:r>
            <a:r>
              <a:rPr lang="ar-SY" sz="2200" dirty="0" smtClean="0"/>
              <a:t> </a:t>
            </a:r>
            <a:r>
              <a:rPr lang="ar-SY" sz="2200" dirty="0" err="1" smtClean="0"/>
              <a:t>الامراضية</a:t>
            </a:r>
            <a:r>
              <a:rPr lang="ar-SY" sz="2200" dirty="0" smtClean="0"/>
              <a:t> للداء </a:t>
            </a:r>
            <a:r>
              <a:rPr lang="ar-SY" sz="2200" dirty="0" err="1" smtClean="0"/>
              <a:t>الزلاقي</a:t>
            </a:r>
            <a:endParaRPr lang="ar-SY" sz="2200" dirty="0" smtClean="0"/>
          </a:p>
          <a:p>
            <a:pPr>
              <a:buNone/>
            </a:pPr>
            <a:r>
              <a:rPr lang="ar-SY" sz="2200" dirty="0" smtClean="0">
                <a:solidFill>
                  <a:srgbClr val="92D050"/>
                </a:solidFill>
              </a:rPr>
              <a:t>عوامل بيئية</a:t>
            </a:r>
          </a:p>
          <a:p>
            <a:pPr>
              <a:buFont typeface="Wingdings" pitchFamily="2" charset="2"/>
              <a:buChar char="§"/>
            </a:pPr>
            <a:r>
              <a:rPr lang="ar-SY" sz="2200" dirty="0" smtClean="0"/>
              <a:t>جزيئات </a:t>
            </a:r>
            <a:r>
              <a:rPr lang="ar-SY" sz="2200" dirty="0" err="1" smtClean="0"/>
              <a:t>الغلوتن</a:t>
            </a:r>
            <a:r>
              <a:rPr lang="ar-SY" sz="2200" dirty="0" smtClean="0"/>
              <a:t> الموجودة بالقمح والشعير </a:t>
            </a:r>
            <a:r>
              <a:rPr lang="ar-SY" sz="2200" dirty="0" err="1" smtClean="0"/>
              <a:t>و</a:t>
            </a:r>
            <a:r>
              <a:rPr lang="ar-SY" sz="2200" dirty="0" smtClean="0"/>
              <a:t> الشوفان هي </a:t>
            </a:r>
            <a:r>
              <a:rPr lang="ar-SY" sz="2200" dirty="0" err="1" smtClean="0"/>
              <a:t>المسؤولة</a:t>
            </a:r>
            <a:r>
              <a:rPr lang="ar-SY" sz="2200" dirty="0" smtClean="0"/>
              <a:t> عن الداء </a:t>
            </a:r>
            <a:r>
              <a:rPr lang="ar-SY" sz="2200" dirty="0" err="1" smtClean="0"/>
              <a:t>الزلاقي</a:t>
            </a:r>
            <a:endParaRPr lang="ar-SY" sz="2200" dirty="0" smtClean="0"/>
          </a:p>
          <a:p>
            <a:pPr>
              <a:buFont typeface="Wingdings" pitchFamily="2" charset="2"/>
              <a:buChar char="§"/>
            </a:pPr>
            <a:r>
              <a:rPr lang="ar-SY" sz="2200" dirty="0" smtClean="0"/>
              <a:t>من المحتمل وجود تشابه مابين </a:t>
            </a:r>
            <a:r>
              <a:rPr lang="ar-SY" sz="2200" dirty="0" err="1" smtClean="0"/>
              <a:t>جزيئة</a:t>
            </a:r>
            <a:r>
              <a:rPr lang="ar-SY" sz="2200" dirty="0" smtClean="0"/>
              <a:t> </a:t>
            </a:r>
            <a:r>
              <a:rPr lang="ar-SY" sz="2200" dirty="0" err="1" smtClean="0"/>
              <a:t>الغليادين</a:t>
            </a:r>
            <a:r>
              <a:rPr lang="ar-SY" sz="2200" dirty="0" smtClean="0"/>
              <a:t> و الخلايا المعوية هو </a:t>
            </a:r>
            <a:r>
              <a:rPr lang="ar-SY" sz="2200" dirty="0" err="1" smtClean="0"/>
              <a:t>المسؤول</a:t>
            </a:r>
            <a:r>
              <a:rPr lang="ar-SY" sz="2200" dirty="0" smtClean="0"/>
              <a:t> عن الاستجابة المناعية</a:t>
            </a:r>
          </a:p>
          <a:p>
            <a:pPr>
              <a:buNone/>
            </a:pPr>
            <a:r>
              <a:rPr lang="ar-SY" sz="2200" dirty="0" smtClean="0">
                <a:solidFill>
                  <a:srgbClr val="92D050"/>
                </a:solidFill>
              </a:rPr>
              <a:t>عوامل وراثية</a:t>
            </a:r>
          </a:p>
          <a:p>
            <a:pPr>
              <a:buFont typeface="Wingdings" pitchFamily="2" charset="2"/>
              <a:buChar char="Ø"/>
            </a:pPr>
            <a:r>
              <a:rPr lang="ar-SY" sz="2200" dirty="0" err="1" smtClean="0"/>
              <a:t>اصابة</a:t>
            </a:r>
            <a:r>
              <a:rPr lang="ar-SY" sz="2200" dirty="0" smtClean="0"/>
              <a:t> قريب من الدرجة </a:t>
            </a:r>
            <a:r>
              <a:rPr lang="ar-SY" sz="2200" dirty="0" err="1" smtClean="0"/>
              <a:t>الاولى</a:t>
            </a:r>
            <a:r>
              <a:rPr lang="ar-SY" sz="2200" dirty="0" smtClean="0"/>
              <a:t> لمريض الداء </a:t>
            </a:r>
            <a:r>
              <a:rPr lang="ar-SY" sz="2200" dirty="0" err="1" smtClean="0"/>
              <a:t>الزلاقي</a:t>
            </a:r>
            <a:r>
              <a:rPr lang="ar-SY" sz="2200" dirty="0" smtClean="0"/>
              <a:t> 8 – 18 % وتصل لـ 70 % في التوائم وحيدة </a:t>
            </a:r>
            <a:r>
              <a:rPr lang="ar-SY" sz="2200" dirty="0" err="1" smtClean="0"/>
              <a:t>النسيلة</a:t>
            </a:r>
            <a:endParaRPr lang="ar-SY" sz="2200" dirty="0" smtClean="0"/>
          </a:p>
          <a:p>
            <a:pPr>
              <a:buFont typeface="Wingdings" pitchFamily="2" charset="2"/>
              <a:buChar char="Ø"/>
            </a:pPr>
            <a:r>
              <a:rPr lang="ar-SY" sz="2200" dirty="0" smtClean="0"/>
              <a:t>يترافق الداء </a:t>
            </a:r>
            <a:r>
              <a:rPr lang="ar-SY" sz="2200" dirty="0" err="1" smtClean="0"/>
              <a:t>الزلاقي</a:t>
            </a:r>
            <a:r>
              <a:rPr lang="ar-SY" sz="2200" dirty="0" smtClean="0"/>
              <a:t> مع </a:t>
            </a:r>
            <a:r>
              <a:rPr lang="en-US" sz="2200" dirty="0" smtClean="0"/>
              <a:t>HLA DQ 2 – HLADQ 8</a:t>
            </a:r>
          </a:p>
          <a:p>
            <a:pPr>
              <a:buFont typeface="Wingdings" pitchFamily="2" charset="2"/>
              <a:buChar char="Ø"/>
            </a:pPr>
            <a:r>
              <a:rPr lang="ar-SY" sz="2200" dirty="0" smtClean="0"/>
              <a:t>بعد امتصاص </a:t>
            </a:r>
            <a:r>
              <a:rPr lang="ar-SY" sz="2200" dirty="0" err="1" smtClean="0"/>
              <a:t>الغلوتن</a:t>
            </a:r>
            <a:r>
              <a:rPr lang="ar-SY" sz="2200" dirty="0" smtClean="0"/>
              <a:t> يصل للصفيحة الخاصة </a:t>
            </a:r>
            <a:r>
              <a:rPr lang="ar-SY" sz="2200" dirty="0" err="1" smtClean="0"/>
              <a:t>و</a:t>
            </a:r>
            <a:r>
              <a:rPr lang="ar-SY" sz="2200" dirty="0" smtClean="0"/>
              <a:t> يرتبط مع  </a:t>
            </a:r>
            <a:r>
              <a:rPr lang="en-US" sz="2200" dirty="0" smtClean="0"/>
              <a:t>DQ2- DQ8 </a:t>
            </a:r>
            <a:r>
              <a:rPr lang="ar-SY" sz="2200" dirty="0" smtClean="0"/>
              <a:t>والذي بدوره يحسس الخلايا </a:t>
            </a:r>
            <a:r>
              <a:rPr lang="ar-SY" sz="2200" dirty="0" err="1" smtClean="0"/>
              <a:t>اللنفاوية</a:t>
            </a:r>
            <a:r>
              <a:rPr lang="ar-SY" sz="2200" dirty="0" smtClean="0"/>
              <a:t> </a:t>
            </a:r>
            <a:r>
              <a:rPr lang="en-US" sz="2200" dirty="0" smtClean="0"/>
              <a:t>T </a:t>
            </a:r>
            <a:r>
              <a:rPr lang="ar-SY" sz="2200" dirty="0" smtClean="0"/>
              <a:t>, بدورها تفعل </a:t>
            </a:r>
            <a:r>
              <a:rPr lang="ar-SY" sz="2200" dirty="0" err="1" smtClean="0"/>
              <a:t>الخاليا</a:t>
            </a:r>
            <a:r>
              <a:rPr lang="ar-SY" sz="2200" dirty="0" smtClean="0"/>
              <a:t> </a:t>
            </a:r>
            <a:r>
              <a:rPr lang="ar-SY" sz="2200" dirty="0" err="1" smtClean="0"/>
              <a:t>اللنفاوية</a:t>
            </a:r>
            <a:r>
              <a:rPr lang="ar-SY" sz="2200" dirty="0" smtClean="0"/>
              <a:t> الأخرى . يؤدي ذلك إلى توليد مركب مناعي من </a:t>
            </a:r>
            <a:r>
              <a:rPr lang="ar-SY" sz="2200" dirty="0" err="1" smtClean="0"/>
              <a:t>السيتوكيناز</a:t>
            </a:r>
            <a:r>
              <a:rPr lang="ar-SY" sz="2200" dirty="0" smtClean="0"/>
              <a:t> و </a:t>
            </a:r>
            <a:r>
              <a:rPr lang="en-US" sz="2200" dirty="0" smtClean="0"/>
              <a:t>TNF@1 </a:t>
            </a:r>
            <a:r>
              <a:rPr lang="ar-SY" sz="2200" dirty="0" smtClean="0"/>
              <a:t>وهذا يؤدي </a:t>
            </a:r>
            <a:r>
              <a:rPr lang="ar-SY" sz="2200" dirty="0" err="1" smtClean="0"/>
              <a:t>الى</a:t>
            </a:r>
            <a:r>
              <a:rPr lang="ar-SY" sz="2200" dirty="0" smtClean="0"/>
              <a:t> </a:t>
            </a:r>
            <a:r>
              <a:rPr lang="ar-SY" sz="2200" dirty="0" err="1" smtClean="0"/>
              <a:t>تحرب</a:t>
            </a:r>
            <a:r>
              <a:rPr lang="ar-SY" sz="2200" dirty="0" smtClean="0"/>
              <a:t> الخلايا المعوية</a:t>
            </a:r>
          </a:p>
          <a:p>
            <a:pPr>
              <a:buNone/>
            </a:pPr>
            <a:r>
              <a:rPr lang="ar-SY" sz="2200" dirty="0" smtClean="0">
                <a:solidFill>
                  <a:srgbClr val="92D050"/>
                </a:solidFill>
              </a:rPr>
              <a:t>عوامل مناعية</a:t>
            </a:r>
          </a:p>
          <a:p>
            <a:pPr>
              <a:buFont typeface="Wingdings" pitchFamily="2" charset="2"/>
              <a:buChar char="Ø"/>
            </a:pPr>
            <a:r>
              <a:rPr lang="ar-SY" sz="2200" dirty="0" err="1" smtClean="0"/>
              <a:t>ان</a:t>
            </a:r>
            <a:r>
              <a:rPr lang="ar-SY" sz="2200" dirty="0" smtClean="0"/>
              <a:t> وجود أضداد </a:t>
            </a:r>
            <a:r>
              <a:rPr lang="en-US" sz="2200" dirty="0" err="1" smtClean="0"/>
              <a:t>IgA</a:t>
            </a:r>
            <a:r>
              <a:rPr lang="en-US" sz="2200" dirty="0" smtClean="0"/>
              <a:t> </a:t>
            </a:r>
            <a:r>
              <a:rPr lang="ar-SY" sz="2200" dirty="0" smtClean="0"/>
              <a:t> للغلاف العضلي</a:t>
            </a:r>
            <a:r>
              <a:rPr lang="en-US" sz="2200" dirty="0" smtClean="0"/>
              <a:t> </a:t>
            </a:r>
            <a:r>
              <a:rPr lang="ar-SY" sz="2200" dirty="0" smtClean="0"/>
              <a:t>الذي يحيط بالعضلات الملساء هي بالواقع مرضية للداء </a:t>
            </a:r>
            <a:r>
              <a:rPr lang="ar-SY" sz="2200" dirty="0" err="1" smtClean="0"/>
              <a:t>الزلاقي</a:t>
            </a:r>
            <a:r>
              <a:rPr lang="ar-SY" sz="2200" dirty="0" smtClean="0"/>
              <a:t> و نادراً </a:t>
            </a:r>
            <a:r>
              <a:rPr lang="ar-SY" sz="2200" dirty="0" err="1" smtClean="0"/>
              <a:t>ماتوجد</a:t>
            </a:r>
            <a:r>
              <a:rPr lang="ar-SY" sz="2200" dirty="0" smtClean="0"/>
              <a:t> بغياب المرض</a:t>
            </a:r>
          </a:p>
          <a:p>
            <a:pPr>
              <a:buFont typeface="Wingdings" pitchFamily="2" charset="2"/>
              <a:buChar char="Ø"/>
            </a:pPr>
            <a:r>
              <a:rPr lang="ar-SY" sz="2200" dirty="0" err="1" smtClean="0"/>
              <a:t>ان</a:t>
            </a:r>
            <a:r>
              <a:rPr lang="ar-SY" sz="2200" dirty="0" smtClean="0"/>
              <a:t> </a:t>
            </a:r>
            <a:r>
              <a:rPr lang="ar-SY" sz="2200" dirty="0" err="1" smtClean="0"/>
              <a:t>المستضد</a:t>
            </a:r>
            <a:r>
              <a:rPr lang="ar-SY" sz="2200" dirty="0" smtClean="0"/>
              <a:t> الهدف الموجود داخل الليف العضلي </a:t>
            </a:r>
            <a:r>
              <a:rPr lang="en-US" sz="2200" dirty="0" err="1" smtClean="0"/>
              <a:t>Ttg</a:t>
            </a:r>
            <a:r>
              <a:rPr lang="en-US" sz="2200" dirty="0" smtClean="0"/>
              <a:t> </a:t>
            </a:r>
            <a:r>
              <a:rPr lang="ar-SY" sz="2200" dirty="0" smtClean="0"/>
              <a:t>والذي يلعب دور أساسي في تحريض استجابة قوية ( تكاثرية ) بواسطة الخلايا  </a:t>
            </a:r>
            <a:r>
              <a:rPr lang="en-US" sz="2200" dirty="0" smtClean="0"/>
              <a:t>T </a:t>
            </a:r>
            <a:r>
              <a:rPr lang="ar-SY" sz="2200" dirty="0" smtClean="0"/>
              <a:t>الخاصة </a:t>
            </a:r>
            <a:r>
              <a:rPr lang="ar-SY" sz="2200" dirty="0" err="1" smtClean="0"/>
              <a:t>بالغليادين</a:t>
            </a:r>
            <a:r>
              <a:rPr lang="en-US" sz="2200" dirty="0" smtClean="0"/>
              <a:t> </a:t>
            </a:r>
            <a:endParaRPr lang="ar-SY" sz="2200" dirty="0" smtClean="0"/>
          </a:p>
          <a:p>
            <a:pPr>
              <a:buFont typeface="Arial" pitchFamily="34" charset="0"/>
              <a:buChar char="•"/>
            </a:pPr>
            <a:endParaRPr lang="ar-SA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تقنية">
  <a:themeElements>
    <a:clrScheme name="حيوية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1048</TotalTime>
  <Words>1337</Words>
  <Application>Microsoft Office PowerPoint</Application>
  <PresentationFormat>عرض على الشاشة (3:4)‏</PresentationFormat>
  <Paragraphs>247</Paragraphs>
  <Slides>20</Slides>
  <Notes>20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1" baseType="lpstr">
      <vt:lpstr>تقنية</vt:lpstr>
      <vt:lpstr> الداء الزلاقي                 </vt:lpstr>
      <vt:lpstr>الشريحة 2</vt:lpstr>
      <vt:lpstr>الشريحة 3</vt:lpstr>
      <vt:lpstr>الشريحة 4</vt:lpstr>
      <vt:lpstr>الشريحة 5</vt:lpstr>
      <vt:lpstr>الشريحة 6</vt:lpstr>
      <vt:lpstr>March claciffication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الداء الزلاقي</dc:title>
  <dc:creator>mazen</dc:creator>
  <cp:lastModifiedBy>mazen</cp:lastModifiedBy>
  <cp:revision>91</cp:revision>
  <dcterms:created xsi:type="dcterms:W3CDTF">2009-01-19T21:39:35Z</dcterms:created>
  <dcterms:modified xsi:type="dcterms:W3CDTF">2009-01-28T01:12:04Z</dcterms:modified>
</cp:coreProperties>
</file>